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7" r:id="rId2"/>
    <p:sldId id="343" r:id="rId3"/>
    <p:sldId id="347" r:id="rId4"/>
    <p:sldId id="348" r:id="rId5"/>
    <p:sldId id="349" r:id="rId6"/>
    <p:sldId id="352" r:id="rId7"/>
    <p:sldId id="359" r:id="rId8"/>
    <p:sldId id="353" r:id="rId9"/>
    <p:sldId id="361" r:id="rId10"/>
    <p:sldId id="354" r:id="rId11"/>
    <p:sldId id="364" r:id="rId12"/>
    <p:sldId id="355" r:id="rId13"/>
    <p:sldId id="362" r:id="rId14"/>
    <p:sldId id="363" r:id="rId15"/>
    <p:sldId id="345" r:id="rId16"/>
    <p:sldId id="344" r:id="rId17"/>
  </p:sldIdLst>
  <p:sldSz cx="9144000" cy="6858000" type="screen4x3"/>
  <p:notesSz cx="9144000" cy="6858000"/>
  <p:defaultTextStyle>
    <a:defPPr>
      <a:defRPr lang="en-GB"/>
    </a:defPPr>
    <a:lvl1pPr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FF3300"/>
    <a:srgbClr val="CC0000"/>
    <a:srgbClr val="009644"/>
    <a:srgbClr val="00A44A"/>
    <a:srgbClr val="C0C0C0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68" autoAdjust="0"/>
    <p:restoredTop sz="81162" autoAdjust="0"/>
  </p:normalViewPr>
  <p:slideViewPr>
    <p:cSldViewPr>
      <p:cViewPr>
        <p:scale>
          <a:sx n="75" d="100"/>
          <a:sy n="75" d="100"/>
        </p:scale>
        <p:origin x="-91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836" y="-90"/>
      </p:cViewPr>
      <p:guideLst>
        <p:guide orient="horz" pos="2160"/>
        <p:guide pos="288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E6F540A-6F44-4C14-89C0-56D2DF6242B5}" type="datetimeFigureOut">
              <a:rPr lang="en-US"/>
              <a:pPr>
                <a:defRPr/>
              </a:pPr>
              <a:t>4/26/2010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2AC70D5-3B9A-4528-9B49-1C5C71EB98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3E3064B5-EA53-4EFB-AED6-E6D216BEF8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F206D-BDFA-4AED-BDE4-3CA67466A136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951927-9B8F-42DF-BE8B-6A2878D432B9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5BA98D-4CDB-483B-A3BB-14FB5F027AD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6526C6-3B3D-44C8-84F6-A0FDC3F9245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1D40AE-87E3-495B-A279-42F9CE45F47E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buNone/>
            </a:pP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920DAE-4F88-459A-A9CC-09CF7B455EE0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A06D4A-49C7-4769-95E0-7AD6339D0009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48B14B-B74D-49C6-B2C7-6B632B4829BA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SG" sz="1200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62E397-FE6E-4AFB-AD53-302A40D3BAEE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D8C64E-A08C-4E07-8762-1877684580F8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FBD63F-7694-44A6-B2FF-4ECBDA174E3A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498A66-F336-4E60-8042-255A2A0863C5}" type="slidenum">
              <a:rPr lang="en-US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520700" indent="-520700" algn="l"/>
            <a:endParaRPr lang="en-SG" sz="1200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BE7801-ADE6-43EC-8971-4F151CE06B66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17DD13-5B38-471A-8E8C-11BCECCA6FE5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40F002-E448-4E80-835B-E3355A69B4C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E11C5-3E91-49E2-8D7B-D8E5613D88A3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4196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429000"/>
            <a:ext cx="7772400" cy="1085850"/>
          </a:xfrm>
        </p:spPr>
        <p:txBody>
          <a:bodyPr anchor="ctr"/>
          <a:lstStyle>
            <a:lvl1pPr>
              <a:defRPr sz="40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A101 Basic Sciences I</a:t>
            </a:r>
            <a:br>
              <a:rPr lang="en-US" dirty="0"/>
            </a:br>
            <a:r>
              <a:rPr lang="en-US" dirty="0"/>
              <a:t>Problem 4: Pressure And Speed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6th Presentation</a:t>
            </a:r>
            <a:endParaRPr lang="en-GB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i="1"/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 algn="ctr">
              <a:defRPr smtClean="0"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anchor="t" anchorCtr="0"/>
          <a:lstStyle>
            <a:lvl1pPr>
              <a:defRPr smtClean="0"/>
            </a:lvl1pPr>
          </a:lstStyle>
          <a:p>
            <a:pPr>
              <a:defRPr/>
            </a:pPr>
            <a:fld id="{F030AC27-214E-4054-BDC3-7A23C8D4A4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E9D79-4679-405B-BD8B-3731520A79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152400"/>
            <a:ext cx="2141538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9563" y="152400"/>
            <a:ext cx="6272212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2DB9F-E3E5-4061-B106-70D5898B7A0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212BB-9C64-4A6E-B511-CA48B8B60D8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CC01D-F34B-433A-835F-D14B551168D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2B7B6-6358-46AA-AF7E-F41E507C2E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774E3-9A7C-4386-969A-F2B9C3E97E7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9FBFD-3F74-4C76-B316-3AEFBAFD0D3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4CE11-9311-40C3-828A-81DE519AC5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F3FE1-D3F6-44D9-A231-B03F53BE6B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C6407-0EE4-497F-8200-96600D7F6ED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endParaRPr lang="en-SG" dirty="0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885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fld id="{7166D32B-546A-4B2A-A036-2AF6A7EF486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SG" dirty="0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40500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p.s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3738" y="3082925"/>
            <a:ext cx="7772400" cy="14700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GB" sz="3600" dirty="0" smtClean="0"/>
              <a:t>A101 Science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GB" sz="3200" b="0" dirty="0" smtClean="0"/>
              <a:t>Problem 04: AM I Stable?</a:t>
            </a:r>
            <a:br>
              <a:rPr lang="en-GB" sz="3200" b="0" dirty="0" smtClean="0"/>
            </a:br>
            <a:r>
              <a:rPr lang="en-GB" sz="3200" b="0" dirty="0" smtClean="0"/>
              <a:t/>
            </a:r>
            <a:br>
              <a:rPr lang="en-GB" sz="3200" b="0" dirty="0" smtClean="0"/>
            </a:br>
            <a:r>
              <a:rPr lang="en-GB" sz="3200" b="0" dirty="0" smtClean="0"/>
              <a:t> </a:t>
            </a:r>
            <a:r>
              <a:rPr lang="en-US" sz="2800" b="0" dirty="0" smtClean="0"/>
              <a:t>6</a:t>
            </a:r>
            <a:r>
              <a:rPr lang="en-US" sz="2800" b="0" baseline="30000" dirty="0" smtClean="0"/>
              <a:t>th</a:t>
            </a:r>
            <a:r>
              <a:rPr lang="en-US" sz="2800" b="0" dirty="0" smtClean="0"/>
              <a:t> Presentation</a:t>
            </a:r>
            <a:endParaRPr lang="en-GB" sz="2800" b="0" dirty="0" smtClean="0"/>
          </a:p>
        </p:txBody>
      </p:sp>
      <p:pic>
        <p:nvPicPr>
          <p:cNvPr id="3075" name="Picture 4" descr="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6381750"/>
            <a:ext cx="1439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24300" y="6237288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336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800" dirty="0"/>
              <a:t>This transfer of electron results in the formation of charged particles known as </a:t>
            </a:r>
            <a:r>
              <a:rPr lang="en-SG" sz="2800" b="1" dirty="0"/>
              <a:t>ions</a:t>
            </a:r>
            <a:r>
              <a:rPr lang="en-SG" sz="2800" dirty="0"/>
              <a:t>.</a:t>
            </a:r>
          </a:p>
          <a:p>
            <a:pPr marL="520700" indent="-520700" algn="l"/>
            <a:r>
              <a:rPr lang="en-SG" sz="2800" dirty="0" smtClean="0"/>
              <a:t>The Na atom loses </a:t>
            </a:r>
            <a:r>
              <a:rPr lang="en-SG" sz="2800" dirty="0"/>
              <a:t>one </a:t>
            </a:r>
            <a:r>
              <a:rPr lang="en-SG" sz="2800" dirty="0" smtClean="0"/>
              <a:t>electron and acquires </a:t>
            </a:r>
            <a:r>
              <a:rPr lang="en-SG" sz="2800" dirty="0"/>
              <a:t>a </a:t>
            </a:r>
            <a:r>
              <a:rPr lang="en-SG" sz="2800" dirty="0" smtClean="0"/>
              <a:t>positive </a:t>
            </a:r>
            <a:r>
              <a:rPr lang="en-SG" sz="2800" dirty="0"/>
              <a:t>charge to become a </a:t>
            </a:r>
            <a:r>
              <a:rPr lang="en-SG" sz="2800" b="1" dirty="0"/>
              <a:t>positive ion</a:t>
            </a:r>
            <a:r>
              <a:rPr lang="en-SG" sz="2800" dirty="0"/>
              <a:t>, Na</a:t>
            </a:r>
            <a:r>
              <a:rPr lang="en-SG" sz="2800" baseline="30000" dirty="0" smtClean="0"/>
              <a:t>+</a:t>
            </a:r>
            <a:r>
              <a:rPr lang="en-SG" sz="2800" dirty="0" smtClean="0"/>
              <a:t>, </a:t>
            </a:r>
            <a:r>
              <a:rPr lang="en-SG" sz="2800" dirty="0"/>
              <a:t>while </a:t>
            </a:r>
            <a:r>
              <a:rPr lang="en-SG" sz="2800" dirty="0" err="1"/>
              <a:t>Cl</a:t>
            </a:r>
            <a:r>
              <a:rPr lang="en-SG" sz="2800" dirty="0"/>
              <a:t> </a:t>
            </a:r>
            <a:r>
              <a:rPr lang="en-SG" sz="2800" dirty="0" smtClean="0"/>
              <a:t>atom </a:t>
            </a:r>
            <a:r>
              <a:rPr lang="en-SG" sz="2800" dirty="0"/>
              <a:t>gains one electron will now acquire a negative charge to become a </a:t>
            </a:r>
            <a:r>
              <a:rPr lang="en-SG" sz="2800" b="1" dirty="0"/>
              <a:t>negative ion</a:t>
            </a:r>
            <a:r>
              <a:rPr lang="en-SG" sz="2800" dirty="0"/>
              <a:t>, </a:t>
            </a:r>
            <a:r>
              <a:rPr lang="en-SG" sz="2800" dirty="0" err="1" smtClean="0"/>
              <a:t>Cl</a:t>
            </a:r>
            <a:r>
              <a:rPr lang="en-SG" sz="2800" baseline="30000" dirty="0" smtClean="0"/>
              <a:t>-</a:t>
            </a:r>
            <a:r>
              <a:rPr lang="en-SG" sz="2800" dirty="0" smtClean="0"/>
              <a:t>.</a:t>
            </a:r>
          </a:p>
          <a:p>
            <a:pPr marL="520700" indent="-520700" algn="l"/>
            <a:r>
              <a:rPr lang="en-GB" sz="2800" dirty="0" smtClean="0"/>
              <a:t>An ionic compound is thus formed.</a:t>
            </a:r>
            <a:endParaRPr lang="en-SG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</a:rPr>
              <a:t>Ways in which atoms can combine together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4800600" y="5300662"/>
            <a:ext cx="1143000" cy="919163"/>
            <a:chOff x="4926205" y="4719637"/>
            <a:chExt cx="1142499" cy="919163"/>
          </a:xfrm>
        </p:grpSpPr>
        <p:sp>
          <p:nvSpPr>
            <p:cNvPr id="45" name="Oval 44"/>
            <p:cNvSpPr/>
            <p:nvPr/>
          </p:nvSpPr>
          <p:spPr bwMode="auto">
            <a:xfrm>
              <a:off x="5151531" y="4822825"/>
              <a:ext cx="715649" cy="70167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Cross 45"/>
            <p:cNvSpPr/>
            <p:nvPr/>
          </p:nvSpPr>
          <p:spPr bwMode="auto">
            <a:xfrm rot="2494880">
              <a:off x="5029348" y="4968875"/>
              <a:ext cx="264996" cy="271462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7" name="TextBox 15"/>
            <p:cNvSpPr txBox="1">
              <a:spLocks noChangeArrowheads="1"/>
            </p:cNvSpPr>
            <p:nvPr/>
          </p:nvSpPr>
          <p:spPr bwMode="auto">
            <a:xfrm>
              <a:off x="4926205" y="4975533"/>
              <a:ext cx="1142499" cy="480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2800">
                  <a:latin typeface="Arial" pitchFamily="34" charset="0"/>
                  <a:cs typeface="Arial" pitchFamily="34" charset="0"/>
                </a:rPr>
                <a:t>Cl</a:t>
              </a:r>
            </a:p>
          </p:txBody>
        </p:sp>
        <p:grpSp>
          <p:nvGrpSpPr>
            <p:cNvPr id="12328" name="Group 33"/>
            <p:cNvGrpSpPr>
              <a:grpSpLocks/>
            </p:cNvGrpSpPr>
            <p:nvPr/>
          </p:nvGrpSpPr>
          <p:grpSpPr bwMode="auto">
            <a:xfrm>
              <a:off x="5259388" y="4719637"/>
              <a:ext cx="493712" cy="271463"/>
              <a:chOff x="5392738" y="4724400"/>
              <a:chExt cx="493712" cy="271463"/>
            </a:xfrm>
          </p:grpSpPr>
          <p:sp>
            <p:nvSpPr>
              <p:cNvPr id="39" name="Cross 3"/>
              <p:cNvSpPr/>
              <p:nvPr/>
            </p:nvSpPr>
            <p:spPr bwMode="auto">
              <a:xfrm rot="2494880">
                <a:off x="5392784" y="4724400"/>
                <a:ext cx="264997" cy="271463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Cross 39"/>
              <p:cNvSpPr/>
              <p:nvPr/>
            </p:nvSpPr>
            <p:spPr bwMode="auto">
              <a:xfrm rot="2494880">
                <a:off x="5621284" y="4724400"/>
                <a:ext cx="264997" cy="271463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329" name="Group 36"/>
            <p:cNvGrpSpPr>
              <a:grpSpLocks/>
            </p:cNvGrpSpPr>
            <p:nvPr/>
          </p:nvGrpSpPr>
          <p:grpSpPr bwMode="auto">
            <a:xfrm>
              <a:off x="5271448" y="5367338"/>
              <a:ext cx="493713" cy="271462"/>
              <a:chOff x="5391150" y="5564188"/>
              <a:chExt cx="493713" cy="271462"/>
            </a:xfrm>
          </p:grpSpPr>
          <p:sp>
            <p:nvSpPr>
              <p:cNvPr id="41" name="Cross 40"/>
              <p:cNvSpPr/>
              <p:nvPr/>
            </p:nvSpPr>
            <p:spPr bwMode="auto">
              <a:xfrm rot="2494880">
                <a:off x="5391831" y="5564187"/>
                <a:ext cx="264997" cy="271463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Cross 41"/>
              <p:cNvSpPr/>
              <p:nvPr/>
            </p:nvSpPr>
            <p:spPr bwMode="auto">
              <a:xfrm rot="2494880">
                <a:off x="5620331" y="5564187"/>
                <a:ext cx="264997" cy="271463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330" name="Group 34"/>
            <p:cNvGrpSpPr>
              <a:grpSpLocks/>
            </p:cNvGrpSpPr>
            <p:nvPr/>
          </p:nvGrpSpPr>
          <p:grpSpPr bwMode="auto">
            <a:xfrm>
              <a:off x="5715000" y="4953000"/>
              <a:ext cx="266700" cy="500062"/>
              <a:chOff x="6000750" y="5030788"/>
              <a:chExt cx="266700" cy="500062"/>
            </a:xfrm>
          </p:grpSpPr>
          <p:sp>
            <p:nvSpPr>
              <p:cNvPr id="43" name="Cross 42"/>
              <p:cNvSpPr/>
              <p:nvPr/>
            </p:nvSpPr>
            <p:spPr bwMode="auto">
              <a:xfrm rot="2494880">
                <a:off x="6002183" y="5030788"/>
                <a:ext cx="264997" cy="271462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Cross 43"/>
              <p:cNvSpPr/>
              <p:nvPr/>
            </p:nvSpPr>
            <p:spPr bwMode="auto">
              <a:xfrm rot="2494880">
                <a:off x="6000597" y="5259388"/>
                <a:ext cx="264996" cy="271462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3571875" y="5338762"/>
            <a:ext cx="1108075" cy="760413"/>
            <a:chOff x="2857500" y="5638800"/>
            <a:chExt cx="1108075" cy="760721"/>
          </a:xfrm>
        </p:grpSpPr>
        <p:sp>
          <p:nvSpPr>
            <p:cNvPr id="12313" name="TextBox 35"/>
            <p:cNvSpPr txBox="1">
              <a:spLocks noChangeArrowheads="1"/>
            </p:cNvSpPr>
            <p:nvPr/>
          </p:nvSpPr>
          <p:spPr bwMode="auto">
            <a:xfrm>
              <a:off x="2974975" y="5753100"/>
              <a:ext cx="990600" cy="341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grpSp>
          <p:nvGrpSpPr>
            <p:cNvPr id="12314" name="Group 29"/>
            <p:cNvGrpSpPr>
              <a:grpSpLocks/>
            </p:cNvGrpSpPr>
            <p:nvPr/>
          </p:nvGrpSpPr>
          <p:grpSpPr bwMode="auto">
            <a:xfrm>
              <a:off x="2857500" y="5638800"/>
              <a:ext cx="838200" cy="760721"/>
              <a:chOff x="2857500" y="5638800"/>
              <a:chExt cx="838200" cy="760721"/>
            </a:xfrm>
          </p:grpSpPr>
          <p:sp>
            <p:nvSpPr>
              <p:cNvPr id="48" name="Oval 47"/>
              <p:cNvSpPr/>
              <p:nvPr/>
            </p:nvSpPr>
            <p:spPr bwMode="auto">
              <a:xfrm>
                <a:off x="2933700" y="5676915"/>
                <a:ext cx="685800" cy="68607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16" name="TextBox 7"/>
              <p:cNvSpPr txBox="1">
                <a:spLocks noChangeArrowheads="1"/>
              </p:cNvSpPr>
              <p:nvPr/>
            </p:nvSpPr>
            <p:spPr bwMode="auto">
              <a:xfrm>
                <a:off x="2960996" y="5829300"/>
                <a:ext cx="604838" cy="425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FontTx/>
                  <a:buNone/>
                </a:pPr>
                <a:r>
                  <a:rPr lang="en-US" sz="2400">
                    <a:latin typeface="Arial" pitchFamily="34" charset="0"/>
                    <a:cs typeface="Arial" pitchFamily="34" charset="0"/>
                  </a:rPr>
                  <a:t>Na</a:t>
                </a: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3290888" y="5638800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 bwMode="auto">
              <a:xfrm>
                <a:off x="3101975" y="5638800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 bwMode="auto">
              <a:xfrm>
                <a:off x="3543300" y="5867493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3532188" y="6019954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 bwMode="auto">
              <a:xfrm>
                <a:off x="3287713" y="6275646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 bwMode="auto">
              <a:xfrm>
                <a:off x="3109913" y="6272470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 bwMode="auto">
              <a:xfrm>
                <a:off x="2857500" y="5905608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>
                <a:off x="2881313" y="6069187"/>
                <a:ext cx="152400" cy="1238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9" name="Oval 28"/>
          <p:cNvSpPr/>
          <p:nvPr/>
        </p:nvSpPr>
        <p:spPr bwMode="auto">
          <a:xfrm>
            <a:off x="4419600" y="5719762"/>
            <a:ext cx="152400" cy="123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en-US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64"/>
          <p:cNvGrpSpPr>
            <a:grpSpLocks/>
          </p:cNvGrpSpPr>
          <p:nvPr/>
        </p:nvGrpSpPr>
        <p:grpSpPr bwMode="auto">
          <a:xfrm>
            <a:off x="3619500" y="5300662"/>
            <a:ext cx="876300" cy="838200"/>
            <a:chOff x="2667000" y="4800600"/>
            <a:chExt cx="876300" cy="838200"/>
          </a:xfrm>
        </p:grpSpPr>
        <p:sp>
          <p:nvSpPr>
            <p:cNvPr id="21" name="Oval 20"/>
            <p:cNvSpPr/>
            <p:nvPr/>
          </p:nvSpPr>
          <p:spPr bwMode="auto">
            <a:xfrm>
              <a:off x="2667000" y="4800600"/>
              <a:ext cx="8763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2" name="TextBox 7"/>
            <p:cNvSpPr txBox="1">
              <a:spLocks noChangeArrowheads="1"/>
            </p:cNvSpPr>
            <p:nvPr/>
          </p:nvSpPr>
          <p:spPr bwMode="auto">
            <a:xfrm>
              <a:off x="2819400" y="5029200"/>
              <a:ext cx="604838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2400">
                  <a:latin typeface="Arial" pitchFamily="34" charset="0"/>
                  <a:cs typeface="Arial" pitchFamily="34" charset="0"/>
                </a:rPr>
                <a:t>Na</a:t>
              </a:r>
            </a:p>
          </p:txBody>
        </p:sp>
      </p:grpSp>
      <p:grpSp>
        <p:nvGrpSpPr>
          <p:cNvPr id="10" name="Group 67"/>
          <p:cNvGrpSpPr>
            <a:grpSpLocks/>
          </p:cNvGrpSpPr>
          <p:nvPr/>
        </p:nvGrpSpPr>
        <p:grpSpPr bwMode="auto">
          <a:xfrm>
            <a:off x="4791075" y="5214937"/>
            <a:ext cx="1162050" cy="1147763"/>
            <a:chOff x="5885980" y="5181600"/>
            <a:chExt cx="1162520" cy="1147762"/>
          </a:xfrm>
        </p:grpSpPr>
        <p:grpSp>
          <p:nvGrpSpPr>
            <p:cNvPr id="12297" name="Group 66"/>
            <p:cNvGrpSpPr>
              <a:grpSpLocks/>
            </p:cNvGrpSpPr>
            <p:nvPr/>
          </p:nvGrpSpPr>
          <p:grpSpPr bwMode="auto">
            <a:xfrm>
              <a:off x="5943600" y="5181600"/>
              <a:ext cx="1104900" cy="1147762"/>
              <a:chOff x="5943600" y="5181600"/>
              <a:chExt cx="1104900" cy="1147762"/>
            </a:xfrm>
          </p:grpSpPr>
          <p:sp>
            <p:nvSpPr>
              <p:cNvPr id="53" name="Oval 52"/>
              <p:cNvSpPr/>
              <p:nvPr/>
            </p:nvSpPr>
            <p:spPr bwMode="auto">
              <a:xfrm>
                <a:off x="5981268" y="5284788"/>
                <a:ext cx="965591" cy="8874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00" name="TextBox 15"/>
              <p:cNvSpPr txBox="1">
                <a:spLocks noChangeArrowheads="1"/>
              </p:cNvSpPr>
              <p:nvPr/>
            </p:nvSpPr>
            <p:spPr bwMode="auto">
              <a:xfrm>
                <a:off x="6143626" y="5534025"/>
                <a:ext cx="685800" cy="480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FontTx/>
                  <a:buNone/>
                </a:pPr>
                <a:r>
                  <a:rPr lang="en-US" sz="2800">
                    <a:latin typeface="Arial" pitchFamily="34" charset="0"/>
                    <a:cs typeface="Arial" pitchFamily="34" charset="0"/>
                  </a:rPr>
                  <a:t>Cl</a:t>
                </a:r>
                <a:r>
                  <a:rPr lang="en-US" sz="2800" baseline="30000">
                    <a:latin typeface="Arial" pitchFamily="34" charset="0"/>
                    <a:cs typeface="Arial" pitchFamily="34" charset="0"/>
                  </a:rPr>
                  <a:t>-</a:t>
                </a:r>
                <a:endParaRPr lang="en-US" sz="28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2301" name="Group 33"/>
              <p:cNvGrpSpPr>
                <a:grpSpLocks/>
              </p:cNvGrpSpPr>
              <p:nvPr/>
            </p:nvGrpSpPr>
            <p:grpSpPr bwMode="auto">
              <a:xfrm>
                <a:off x="6210300" y="5181600"/>
                <a:ext cx="493712" cy="271463"/>
                <a:chOff x="5392738" y="4724400"/>
                <a:chExt cx="493712" cy="271463"/>
              </a:xfrm>
            </p:grpSpPr>
            <p:sp>
              <p:nvSpPr>
                <p:cNvPr id="63" name="Cross 3"/>
                <p:cNvSpPr/>
                <p:nvPr/>
              </p:nvSpPr>
              <p:spPr bwMode="auto">
                <a:xfrm rot="2494880">
                  <a:off x="5392399" y="4724400"/>
                  <a:ext cx="265220" cy="271463"/>
                </a:xfrm>
                <a:prstGeom prst="plus">
                  <a:avLst>
                    <a:gd name="adj" fmla="val 4404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spcBef>
                      <a:spcPct val="0"/>
                    </a:spcBef>
                    <a:defRPr/>
                  </a:pPr>
                  <a:endParaRPr lang="en-US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Cross 63"/>
                <p:cNvSpPr/>
                <p:nvPr/>
              </p:nvSpPr>
              <p:spPr bwMode="auto">
                <a:xfrm rot="2494880">
                  <a:off x="5621092" y="4724400"/>
                  <a:ext cx="265220" cy="271463"/>
                </a:xfrm>
                <a:prstGeom prst="plus">
                  <a:avLst>
                    <a:gd name="adj" fmla="val 4404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spcBef>
                      <a:spcPct val="0"/>
                    </a:spcBef>
                    <a:defRPr/>
                  </a:pPr>
                  <a:endParaRPr lang="en-US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302" name="Group 36"/>
              <p:cNvGrpSpPr>
                <a:grpSpLocks/>
              </p:cNvGrpSpPr>
              <p:nvPr/>
            </p:nvGrpSpPr>
            <p:grpSpPr bwMode="auto">
              <a:xfrm>
                <a:off x="6248400" y="6057900"/>
                <a:ext cx="493713" cy="271462"/>
                <a:chOff x="5391150" y="5564188"/>
                <a:chExt cx="493713" cy="271462"/>
              </a:xfrm>
            </p:grpSpPr>
            <p:sp>
              <p:nvSpPr>
                <p:cNvPr id="61" name="Cross 60"/>
                <p:cNvSpPr/>
                <p:nvPr/>
              </p:nvSpPr>
              <p:spPr bwMode="auto">
                <a:xfrm rot="2494880">
                  <a:off x="5390826" y="5564187"/>
                  <a:ext cx="265220" cy="271463"/>
                </a:xfrm>
                <a:prstGeom prst="plus">
                  <a:avLst>
                    <a:gd name="adj" fmla="val 4404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spcBef>
                      <a:spcPct val="0"/>
                    </a:spcBef>
                    <a:defRPr/>
                  </a:pPr>
                  <a:endParaRPr lang="en-US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Cross 61"/>
                <p:cNvSpPr/>
                <p:nvPr/>
              </p:nvSpPr>
              <p:spPr bwMode="auto">
                <a:xfrm rot="2494880">
                  <a:off x="5619519" y="5564187"/>
                  <a:ext cx="265220" cy="271463"/>
                </a:xfrm>
                <a:prstGeom prst="plus">
                  <a:avLst>
                    <a:gd name="adj" fmla="val 4404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spcBef>
                      <a:spcPct val="0"/>
                    </a:spcBef>
                    <a:defRPr/>
                  </a:pPr>
                  <a:endParaRPr lang="en-US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303" name="Group 34"/>
              <p:cNvGrpSpPr>
                <a:grpSpLocks/>
              </p:cNvGrpSpPr>
              <p:nvPr/>
            </p:nvGrpSpPr>
            <p:grpSpPr bwMode="auto">
              <a:xfrm>
                <a:off x="6781800" y="5486400"/>
                <a:ext cx="266700" cy="500062"/>
                <a:chOff x="6000750" y="5030788"/>
                <a:chExt cx="266700" cy="500062"/>
              </a:xfrm>
            </p:grpSpPr>
            <p:sp>
              <p:nvSpPr>
                <p:cNvPr id="59" name="Cross 58"/>
                <p:cNvSpPr/>
                <p:nvPr/>
              </p:nvSpPr>
              <p:spPr bwMode="auto">
                <a:xfrm rot="2494880">
                  <a:off x="6002231" y="5030788"/>
                  <a:ext cx="265219" cy="271463"/>
                </a:xfrm>
                <a:prstGeom prst="plus">
                  <a:avLst>
                    <a:gd name="adj" fmla="val 4404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spcBef>
                      <a:spcPct val="0"/>
                    </a:spcBef>
                    <a:defRPr/>
                  </a:pPr>
                  <a:endParaRPr lang="en-US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Cross 59"/>
                <p:cNvSpPr/>
                <p:nvPr/>
              </p:nvSpPr>
              <p:spPr bwMode="auto">
                <a:xfrm rot="2494880">
                  <a:off x="6000642" y="5259388"/>
                  <a:ext cx="265220" cy="271463"/>
                </a:xfrm>
                <a:prstGeom prst="plus">
                  <a:avLst>
                    <a:gd name="adj" fmla="val 4404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spcBef>
                      <a:spcPct val="0"/>
                    </a:spcBef>
                    <a:defRPr/>
                  </a:pPr>
                  <a:endParaRPr lang="en-US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52" name="Oval 51"/>
              <p:cNvSpPr/>
              <p:nvPr/>
            </p:nvSpPr>
            <p:spPr bwMode="auto">
              <a:xfrm>
                <a:off x="5943153" y="5829299"/>
                <a:ext cx="152462" cy="12382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4" name="Cross 53"/>
            <p:cNvSpPr/>
            <p:nvPr/>
          </p:nvSpPr>
          <p:spPr bwMode="auto">
            <a:xfrm rot="2494880">
              <a:off x="5885980" y="5502275"/>
              <a:ext cx="265220" cy="271463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06215 0.0210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1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08 0.00324 L 0.00417 3.7037E-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" y="-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4.81481E-6 L -0.03299 -0.00231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9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4967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400" dirty="0" smtClean="0"/>
              <a:t>A similar interaction </a:t>
            </a:r>
            <a:r>
              <a:rPr lang="en-SG" sz="2400" dirty="0"/>
              <a:t>is observed </a:t>
            </a:r>
            <a:r>
              <a:rPr lang="en-SG" sz="2400" dirty="0" smtClean="0"/>
              <a:t>between Mg </a:t>
            </a:r>
            <a:r>
              <a:rPr lang="en-SG" sz="2400" dirty="0"/>
              <a:t>and </a:t>
            </a:r>
            <a:r>
              <a:rPr lang="en-SG" sz="2400" dirty="0" smtClean="0"/>
              <a:t>O atoms, </a:t>
            </a:r>
            <a:r>
              <a:rPr lang="en-SG" sz="2400" dirty="0"/>
              <a:t>which combine to give </a:t>
            </a:r>
            <a:r>
              <a:rPr lang="en-SG" sz="2400" dirty="0" err="1" smtClean="0"/>
              <a:t>MgO</a:t>
            </a:r>
            <a:r>
              <a:rPr lang="en-SG" sz="2400" dirty="0" smtClean="0"/>
              <a:t>.</a:t>
            </a:r>
            <a:endParaRPr lang="en-SG" sz="2400" dirty="0"/>
          </a:p>
          <a:p>
            <a:pPr marL="520700" indent="-520700" algn="l"/>
            <a:r>
              <a:rPr lang="en-SG" sz="2400" dirty="0" smtClean="0"/>
              <a:t>Hence, it can be concluded that </a:t>
            </a:r>
            <a:r>
              <a:rPr lang="en-SG" sz="2400" dirty="0"/>
              <a:t>to achieve stability, atoms of </a:t>
            </a:r>
            <a:r>
              <a:rPr lang="en-SG" sz="2400" dirty="0" smtClean="0"/>
              <a:t>elements such as Na and Mg have </a:t>
            </a:r>
            <a:r>
              <a:rPr lang="en-SG" sz="2400" dirty="0"/>
              <a:t>the </a:t>
            </a:r>
            <a:r>
              <a:rPr lang="en-SG" sz="2400" b="1" dirty="0"/>
              <a:t>tendency to lose their valence electrons </a:t>
            </a:r>
            <a:r>
              <a:rPr lang="en-SG" sz="2400" dirty="0"/>
              <a:t>to form positive ions since they typically have fewer valence </a:t>
            </a:r>
            <a:r>
              <a:rPr lang="en-SG" sz="2400" dirty="0" smtClean="0"/>
              <a:t>electrons (these atoms are typically atoms of metallic elements).</a:t>
            </a:r>
            <a:endParaRPr lang="en-SG" sz="2400" dirty="0"/>
          </a:p>
          <a:p>
            <a:pPr marL="520700" indent="-520700" algn="l"/>
            <a:r>
              <a:rPr lang="en-SG" sz="2400" dirty="0"/>
              <a:t>On the other hand, atoms of </a:t>
            </a:r>
            <a:r>
              <a:rPr lang="en-SG" sz="2400" dirty="0" smtClean="0"/>
              <a:t>elements such as </a:t>
            </a:r>
            <a:r>
              <a:rPr lang="en-SG" sz="2400" dirty="0" err="1" smtClean="0"/>
              <a:t>Cl</a:t>
            </a:r>
            <a:r>
              <a:rPr lang="en-SG" sz="2400" dirty="0" smtClean="0"/>
              <a:t> and O have </a:t>
            </a:r>
            <a:r>
              <a:rPr lang="en-SG" sz="2400" dirty="0"/>
              <a:t>the </a:t>
            </a:r>
            <a:r>
              <a:rPr lang="en-SG" sz="2400" b="1" dirty="0"/>
              <a:t>tendency to gain extra electrons </a:t>
            </a:r>
            <a:r>
              <a:rPr lang="en-SG" sz="2400" dirty="0"/>
              <a:t>to form negative ions due to the presence of more valence </a:t>
            </a:r>
            <a:r>
              <a:rPr lang="en-SG" sz="2400" dirty="0" smtClean="0"/>
              <a:t>electrons (these atoms are typically atoms of non-metallic elements).</a:t>
            </a:r>
            <a:endParaRPr lang="en-SG" sz="2400" dirty="0"/>
          </a:p>
          <a:p>
            <a:pPr marL="520700" indent="-520700" algn="l"/>
            <a:endParaRPr lang="en-SG" sz="24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</a:rPr>
              <a:t>Ways in which atoms can combine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25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800" dirty="0" smtClean="0"/>
              <a:t>In Cl</a:t>
            </a:r>
            <a:r>
              <a:rPr lang="en-SG" sz="2800" baseline="-25000" dirty="0" smtClean="0"/>
              <a:t>2</a:t>
            </a:r>
            <a:r>
              <a:rPr lang="en-SG" sz="2800" dirty="0" smtClean="0"/>
              <a:t>, it </a:t>
            </a:r>
            <a:r>
              <a:rPr lang="en-SG" sz="2800" dirty="0"/>
              <a:t>is unlikely for </a:t>
            </a:r>
            <a:r>
              <a:rPr lang="en-SG" sz="2800" dirty="0" smtClean="0"/>
              <a:t>electrons to be transferred as each </a:t>
            </a:r>
            <a:r>
              <a:rPr lang="en-SG" sz="2800" dirty="0" err="1" smtClean="0"/>
              <a:t>Cl</a:t>
            </a:r>
            <a:r>
              <a:rPr lang="en-SG" sz="2800" dirty="0" smtClean="0"/>
              <a:t> atom prefers </a:t>
            </a:r>
            <a:r>
              <a:rPr lang="en-SG" sz="2800" dirty="0"/>
              <a:t>to gain an extra electron.</a:t>
            </a:r>
          </a:p>
          <a:p>
            <a:pPr marL="520700" indent="-520700" algn="l"/>
            <a:endParaRPr lang="en-SG" sz="2800" dirty="0"/>
          </a:p>
          <a:p>
            <a:pPr marL="520700" indent="-520700" algn="l"/>
            <a:r>
              <a:rPr lang="en-SG" sz="2800" dirty="0" smtClean="0"/>
              <a:t>Atoms </a:t>
            </a:r>
            <a:r>
              <a:rPr lang="en-SG" sz="2800" dirty="0"/>
              <a:t>can </a:t>
            </a:r>
            <a:r>
              <a:rPr lang="en-SG" sz="2800" dirty="0" smtClean="0"/>
              <a:t>also combine </a:t>
            </a:r>
            <a:r>
              <a:rPr lang="en-SG" sz="2800" dirty="0"/>
              <a:t>through the </a:t>
            </a:r>
            <a:r>
              <a:rPr lang="en-SG" sz="2800" b="1" dirty="0"/>
              <a:t>sharing</a:t>
            </a:r>
            <a:r>
              <a:rPr lang="en-SG" sz="2800" dirty="0"/>
              <a:t> of their valence </a:t>
            </a:r>
            <a:r>
              <a:rPr lang="en-SG" sz="2800" dirty="0" smtClean="0"/>
              <a:t>electrons to form molecules.</a:t>
            </a:r>
            <a:endParaRPr lang="en-SG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</a:rPr>
              <a:t>Ways in which atoms can combine together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200650" y="5044873"/>
            <a:ext cx="1240003" cy="1153361"/>
            <a:chOff x="5257801" y="1634715"/>
            <a:chExt cx="1240002" cy="1153779"/>
          </a:xfrm>
        </p:grpSpPr>
        <p:grpSp>
          <p:nvGrpSpPr>
            <p:cNvPr id="14345" name="Group 17"/>
            <p:cNvGrpSpPr>
              <a:grpSpLocks/>
            </p:cNvGrpSpPr>
            <p:nvPr/>
          </p:nvGrpSpPr>
          <p:grpSpPr bwMode="auto">
            <a:xfrm>
              <a:off x="5257801" y="1752435"/>
              <a:ext cx="1181098" cy="914731"/>
              <a:chOff x="3534628" y="3809835"/>
              <a:chExt cx="1181619" cy="914731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3656920" y="3809835"/>
                <a:ext cx="991036" cy="91473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Cross 12"/>
              <p:cNvSpPr/>
              <p:nvPr/>
            </p:nvSpPr>
            <p:spPr>
              <a:xfrm rot="2494880">
                <a:off x="3534628" y="4092512"/>
                <a:ext cx="265230" cy="271561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54" name="TextBox 15"/>
              <p:cNvSpPr txBox="1">
                <a:spLocks noChangeArrowheads="1"/>
              </p:cNvSpPr>
              <p:nvPr/>
            </p:nvSpPr>
            <p:spPr bwMode="auto">
              <a:xfrm>
                <a:off x="3573248" y="4038600"/>
                <a:ext cx="1142999" cy="4803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FontTx/>
                  <a:buNone/>
                </a:pPr>
                <a:r>
                  <a:rPr lang="en-US" sz="2800">
                    <a:latin typeface="Arial" pitchFamily="34" charset="0"/>
                    <a:cs typeface="Arial" pitchFamily="34" charset="0"/>
                  </a:rPr>
                  <a:t>Cl</a:t>
                </a:r>
              </a:p>
            </p:txBody>
          </p:sp>
        </p:grpSp>
        <p:sp>
          <p:nvSpPr>
            <p:cNvPr id="6" name="Cross 5"/>
            <p:cNvSpPr/>
            <p:nvPr/>
          </p:nvSpPr>
          <p:spPr bwMode="auto">
            <a:xfrm rot="2494880">
              <a:off x="5621339" y="1634715"/>
              <a:ext cx="265112" cy="271561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Cross 6"/>
            <p:cNvSpPr/>
            <p:nvPr/>
          </p:nvSpPr>
          <p:spPr bwMode="auto">
            <a:xfrm rot="2494880">
              <a:off x="5869458" y="1634715"/>
              <a:ext cx="265112" cy="271561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Cross 7"/>
            <p:cNvSpPr/>
            <p:nvPr/>
          </p:nvSpPr>
          <p:spPr bwMode="auto">
            <a:xfrm rot="2494880">
              <a:off x="5619751" y="2509311"/>
              <a:ext cx="265113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Cross 8"/>
            <p:cNvSpPr/>
            <p:nvPr/>
          </p:nvSpPr>
          <p:spPr bwMode="auto">
            <a:xfrm rot="2494880">
              <a:off x="5848351" y="2516934"/>
              <a:ext cx="265113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Cross 9"/>
            <p:cNvSpPr/>
            <p:nvPr/>
          </p:nvSpPr>
          <p:spPr bwMode="auto">
            <a:xfrm rot="2494880">
              <a:off x="6215698" y="1952850"/>
              <a:ext cx="265112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Cross 10"/>
            <p:cNvSpPr/>
            <p:nvPr/>
          </p:nvSpPr>
          <p:spPr bwMode="auto">
            <a:xfrm rot="2494880">
              <a:off x="6232690" y="2181533"/>
              <a:ext cx="265113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9"/>
          <p:cNvGrpSpPr>
            <a:grpSpLocks/>
          </p:cNvGrpSpPr>
          <p:nvPr/>
        </p:nvGrpSpPr>
        <p:grpSpPr bwMode="auto">
          <a:xfrm flipH="1">
            <a:off x="2453640" y="5056504"/>
            <a:ext cx="1223010" cy="1141729"/>
            <a:chOff x="5257801" y="1646351"/>
            <a:chExt cx="1223009" cy="1142143"/>
          </a:xfrm>
        </p:grpSpPr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257801" y="1752435"/>
              <a:ext cx="1181098" cy="914731"/>
              <a:chOff x="3534628" y="3809835"/>
              <a:chExt cx="1181619" cy="914731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3656920" y="3809835"/>
                <a:ext cx="991036" cy="91473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Cross 27"/>
              <p:cNvSpPr/>
              <p:nvPr/>
            </p:nvSpPr>
            <p:spPr>
              <a:xfrm rot="2494880">
                <a:off x="3534628" y="4092512"/>
                <a:ext cx="265230" cy="271561"/>
              </a:xfrm>
              <a:prstGeom prst="plus">
                <a:avLst>
                  <a:gd name="adj" fmla="val 440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ct val="0"/>
                  </a:spcBef>
                  <a:defRPr/>
                </a:pPr>
                <a:endParaRPr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TextBox 15"/>
              <p:cNvSpPr txBox="1">
                <a:spLocks noChangeArrowheads="1"/>
              </p:cNvSpPr>
              <p:nvPr/>
            </p:nvSpPr>
            <p:spPr bwMode="auto">
              <a:xfrm>
                <a:off x="3573248" y="4038600"/>
                <a:ext cx="1142999" cy="4803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FontTx/>
                  <a:buNone/>
                </a:pPr>
                <a:r>
                  <a:rPr lang="en-US" sz="2800" dirty="0" err="1">
                    <a:latin typeface="Arial" pitchFamily="34" charset="0"/>
                    <a:cs typeface="Arial" pitchFamily="34" charset="0"/>
                  </a:rPr>
                  <a:t>Cl</a:t>
                </a: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1" name="Cross 20"/>
            <p:cNvSpPr/>
            <p:nvPr/>
          </p:nvSpPr>
          <p:spPr bwMode="auto">
            <a:xfrm rot="2494880">
              <a:off x="5628960" y="1646352"/>
              <a:ext cx="265112" cy="271561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Cross 21"/>
            <p:cNvSpPr/>
            <p:nvPr/>
          </p:nvSpPr>
          <p:spPr bwMode="auto">
            <a:xfrm rot="2494880">
              <a:off x="5849940" y="1646351"/>
              <a:ext cx="265112" cy="271561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Cross 22"/>
            <p:cNvSpPr/>
            <p:nvPr/>
          </p:nvSpPr>
          <p:spPr bwMode="auto">
            <a:xfrm rot="2494880">
              <a:off x="5627372" y="2516934"/>
              <a:ext cx="265113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Cross 23"/>
            <p:cNvSpPr/>
            <p:nvPr/>
          </p:nvSpPr>
          <p:spPr bwMode="auto">
            <a:xfrm rot="2494880">
              <a:off x="5855972" y="2509311"/>
              <a:ext cx="265113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Cross 24"/>
            <p:cNvSpPr/>
            <p:nvPr/>
          </p:nvSpPr>
          <p:spPr bwMode="auto">
            <a:xfrm rot="2494880">
              <a:off x="6215698" y="1952851"/>
              <a:ext cx="265112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ross 25"/>
            <p:cNvSpPr/>
            <p:nvPr/>
          </p:nvSpPr>
          <p:spPr bwMode="auto">
            <a:xfrm rot="2494880">
              <a:off x="6214110" y="2196778"/>
              <a:ext cx="265113" cy="271560"/>
            </a:xfrm>
            <a:prstGeom prst="plus">
              <a:avLst>
                <a:gd name="adj" fmla="val 4404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C -0.02552 -0.02871 -0.05052 -0.05671 -0.06684 -0.05903 C -0.08316 -0.06088 -0.09427 -0.0213 -0.09861 -0.01389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-3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255 C 0.03039 -0.02963 0.06042 -0.06088 0.08021 -0.06342 C 0.10018 -0.06458 0.11337 -0.02175 0.11945 -0.01342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95300" y="1676400"/>
            <a:ext cx="8191500" cy="473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600" dirty="0"/>
              <a:t>Combination of atoms results in the formation of </a:t>
            </a:r>
            <a:r>
              <a:rPr lang="en-SG" sz="2600" b="1" dirty="0"/>
              <a:t>chemical bonds</a:t>
            </a:r>
            <a:r>
              <a:rPr lang="en-SG" sz="2600" dirty="0"/>
              <a:t>.</a:t>
            </a:r>
          </a:p>
          <a:p>
            <a:pPr marL="520700" indent="-520700" algn="l"/>
            <a:endParaRPr lang="en-SG" sz="2600" dirty="0"/>
          </a:p>
          <a:p>
            <a:pPr marL="520700" indent="-520700" algn="l"/>
            <a:r>
              <a:rPr lang="en-SG" sz="2600" dirty="0"/>
              <a:t>Atoms involved in the bonding are able to stay close to each other due to the </a:t>
            </a:r>
            <a:r>
              <a:rPr lang="en-SG" sz="2600" b="1" dirty="0" smtClean="0"/>
              <a:t>attraction </a:t>
            </a:r>
            <a:r>
              <a:rPr lang="en-SG" sz="2600" dirty="0"/>
              <a:t>between </a:t>
            </a:r>
            <a:r>
              <a:rPr lang="en-SG" sz="2600" dirty="0" smtClean="0"/>
              <a:t>the positive </a:t>
            </a:r>
            <a:r>
              <a:rPr lang="en-SG" sz="2600" dirty="0"/>
              <a:t>nuclei </a:t>
            </a:r>
            <a:r>
              <a:rPr lang="en-SG" sz="2600" dirty="0" smtClean="0"/>
              <a:t>of one atom and </a:t>
            </a:r>
            <a:r>
              <a:rPr lang="en-SG" sz="2600" dirty="0"/>
              <a:t>the </a:t>
            </a:r>
            <a:r>
              <a:rPr lang="en-SG" sz="2600" dirty="0" smtClean="0"/>
              <a:t>negative valence </a:t>
            </a:r>
            <a:r>
              <a:rPr lang="en-SG" sz="2600" dirty="0"/>
              <a:t>electrons </a:t>
            </a:r>
            <a:r>
              <a:rPr lang="en-SG" sz="2600" dirty="0" smtClean="0"/>
              <a:t>of the other that are used for bonding.</a:t>
            </a:r>
            <a:endParaRPr lang="en-SG" sz="2600" dirty="0"/>
          </a:p>
          <a:p>
            <a:pPr marL="520700" indent="-520700" algn="l"/>
            <a:endParaRPr lang="en-SG" sz="2600" dirty="0"/>
          </a:p>
          <a:p>
            <a:pPr marL="520700" indent="-520700" algn="l"/>
            <a:r>
              <a:rPr lang="en-SG" sz="2600" dirty="0" smtClean="0"/>
              <a:t>The transfer </a:t>
            </a:r>
            <a:r>
              <a:rPr lang="en-SG" sz="2600" dirty="0"/>
              <a:t>of </a:t>
            </a:r>
            <a:r>
              <a:rPr lang="en-SG" sz="2600" dirty="0" smtClean="0"/>
              <a:t>electrons results in </a:t>
            </a:r>
            <a:r>
              <a:rPr lang="en-SG" sz="2600" b="1" dirty="0" smtClean="0"/>
              <a:t>ionic bonds</a:t>
            </a:r>
            <a:r>
              <a:rPr lang="en-SG" sz="2600" dirty="0" smtClean="0"/>
              <a:t> while the </a:t>
            </a:r>
            <a:r>
              <a:rPr lang="en-SG" sz="2600" dirty="0"/>
              <a:t>sharing of </a:t>
            </a:r>
            <a:r>
              <a:rPr lang="en-SG" sz="2600" dirty="0" smtClean="0"/>
              <a:t>electrons results in </a:t>
            </a:r>
            <a:r>
              <a:rPr lang="en-SG" sz="2600" b="1" dirty="0" smtClean="0"/>
              <a:t>covalent bonds</a:t>
            </a:r>
            <a:r>
              <a:rPr lang="en-SG" sz="2600" dirty="0" smtClean="0"/>
              <a:t>.</a:t>
            </a:r>
            <a:endParaRPr lang="en-SG" sz="26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Ways in which atoms can combine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>
                <a:solidFill>
                  <a:schemeClr val="tx2"/>
                </a:solidFill>
              </a:rPr>
              <a:t>Ways in which atoms can combine together</a:t>
            </a:r>
            <a:endParaRPr lang="en-US" sz="3600" b="1" kern="0" dirty="0">
              <a:solidFill>
                <a:schemeClr val="tx2"/>
              </a:solidFill>
            </a:endParaRPr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495300" y="1676400"/>
            <a:ext cx="81915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800" dirty="0"/>
              <a:t>Extra points to take </a:t>
            </a:r>
            <a:r>
              <a:rPr lang="en-SG" sz="2800" dirty="0" smtClean="0"/>
              <a:t>note of:</a:t>
            </a:r>
            <a:endParaRPr lang="en-SG" sz="2800" dirty="0"/>
          </a:p>
          <a:p>
            <a:pPr marL="977900" lvl="1" indent="-520700" algn="l"/>
            <a:r>
              <a:rPr lang="en-SG" sz="2800" dirty="0"/>
              <a:t>Atoms can </a:t>
            </a:r>
            <a:r>
              <a:rPr lang="en-SG" sz="2800" dirty="0" smtClean="0"/>
              <a:t>gain or lose </a:t>
            </a:r>
            <a:r>
              <a:rPr lang="en-SG" sz="2800" dirty="0"/>
              <a:t>more than one valence electron e.g. O</a:t>
            </a:r>
            <a:r>
              <a:rPr lang="en-SG" sz="2800" baseline="30000" dirty="0"/>
              <a:t>2-</a:t>
            </a:r>
            <a:r>
              <a:rPr lang="en-SG" sz="2800" dirty="0"/>
              <a:t> and Mg</a:t>
            </a:r>
            <a:r>
              <a:rPr lang="en-SG" sz="2800" baseline="30000" dirty="0"/>
              <a:t>2</a:t>
            </a:r>
            <a:r>
              <a:rPr lang="en-SG" sz="2800" baseline="30000" dirty="0" smtClean="0"/>
              <a:t>+</a:t>
            </a:r>
            <a:r>
              <a:rPr lang="en-SG" sz="2800" dirty="0" smtClean="0"/>
              <a:t>.</a:t>
            </a:r>
            <a:endParaRPr lang="en-SG" sz="2800" baseline="30000" dirty="0"/>
          </a:p>
          <a:p>
            <a:pPr marL="977900" lvl="1" indent="-520700" algn="l"/>
            <a:r>
              <a:rPr lang="en-SG" sz="2800" dirty="0"/>
              <a:t>An atom can combine with more than one atom at the same time e.g. MgCl</a:t>
            </a:r>
            <a:r>
              <a:rPr lang="en-SG" sz="2800" baseline="-25000" dirty="0"/>
              <a:t>2</a:t>
            </a:r>
            <a:r>
              <a:rPr lang="en-SG" sz="2800" dirty="0"/>
              <a:t> and </a:t>
            </a:r>
            <a:r>
              <a:rPr lang="en-SG" sz="2800" dirty="0" smtClean="0"/>
              <a:t>NH</a:t>
            </a:r>
            <a:r>
              <a:rPr lang="en-SG" sz="2800" baseline="-25000" dirty="0" smtClean="0"/>
              <a:t>3</a:t>
            </a:r>
            <a:r>
              <a:rPr lang="en-SG" sz="2800" dirty="0" smtClean="0"/>
              <a:t>.</a:t>
            </a:r>
            <a:endParaRPr lang="en-SG" sz="2800" dirty="0"/>
          </a:p>
          <a:p>
            <a:pPr marL="977900" lvl="1" indent="-520700" algn="l"/>
            <a:r>
              <a:rPr lang="en-SG" sz="2800" dirty="0" smtClean="0"/>
              <a:t>Two </a:t>
            </a:r>
            <a:r>
              <a:rPr lang="en-SG" sz="2800" dirty="0"/>
              <a:t>atoms may form multiple bonds with </a:t>
            </a:r>
            <a:r>
              <a:rPr lang="en-SG" sz="2800" dirty="0" smtClean="0"/>
              <a:t>each other </a:t>
            </a:r>
            <a:r>
              <a:rPr lang="en-SG" sz="2800" dirty="0"/>
              <a:t>e.g. </a:t>
            </a:r>
            <a:r>
              <a:rPr lang="en-SG" sz="2800" dirty="0" smtClean="0"/>
              <a:t>in O</a:t>
            </a:r>
            <a:r>
              <a:rPr lang="en-SG" sz="2800" baseline="-25000" dirty="0" smtClean="0"/>
              <a:t>2</a:t>
            </a:r>
            <a:r>
              <a:rPr lang="en-SG" sz="2800" dirty="0" smtClean="0"/>
              <a:t>.</a:t>
            </a:r>
            <a:endParaRPr lang="en-SG" sz="2800" baseline="-25000" dirty="0"/>
          </a:p>
          <a:p>
            <a:pPr marL="520700" indent="-520700" algn="l"/>
            <a:endParaRPr lang="en-SG" sz="2800" dirty="0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695700" y="4897857"/>
            <a:ext cx="1790700" cy="931452"/>
            <a:chOff x="5981700" y="5707333"/>
            <a:chExt cx="1790700" cy="931592"/>
          </a:xfrm>
        </p:grpSpPr>
        <p:grpSp>
          <p:nvGrpSpPr>
            <p:cNvPr id="16389" name="Group 21"/>
            <p:cNvGrpSpPr>
              <a:grpSpLocks/>
            </p:cNvGrpSpPr>
            <p:nvPr/>
          </p:nvGrpSpPr>
          <p:grpSpPr bwMode="auto">
            <a:xfrm>
              <a:off x="6705600" y="5752966"/>
              <a:ext cx="1066800" cy="838327"/>
              <a:chOff x="4914900" y="5752966"/>
              <a:chExt cx="1066800" cy="838327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4953000" y="5752966"/>
                <a:ext cx="876300" cy="838327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06" name="TextBox 20"/>
              <p:cNvSpPr txBox="1">
                <a:spLocks noChangeArrowheads="1"/>
              </p:cNvSpPr>
              <p:nvPr/>
            </p:nvSpPr>
            <p:spPr bwMode="auto">
              <a:xfrm>
                <a:off x="4914900" y="6021068"/>
                <a:ext cx="10668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FontTx/>
                  <a:buNone/>
                </a:pPr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O</a:t>
                </a:r>
                <a:endParaRPr lang="en-GB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390" name="Group 22"/>
            <p:cNvGrpSpPr>
              <a:grpSpLocks/>
            </p:cNvGrpSpPr>
            <p:nvPr/>
          </p:nvGrpSpPr>
          <p:grpSpPr bwMode="auto">
            <a:xfrm>
              <a:off x="5981700" y="5752966"/>
              <a:ext cx="1066800" cy="838327"/>
              <a:chOff x="4800600" y="5752966"/>
              <a:chExt cx="1066800" cy="838327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4953000" y="5752966"/>
                <a:ext cx="876300" cy="838327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04" name="TextBox 24"/>
              <p:cNvSpPr txBox="1">
                <a:spLocks noChangeArrowheads="1"/>
              </p:cNvSpPr>
              <p:nvPr/>
            </p:nvSpPr>
            <p:spPr bwMode="auto">
              <a:xfrm>
                <a:off x="4800600" y="6021068"/>
                <a:ext cx="10668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FontTx/>
                  <a:buNone/>
                </a:pPr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O</a:t>
                </a:r>
                <a:endParaRPr lang="en-GB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 bwMode="auto">
            <a:xfrm>
              <a:off x="6811803" y="5945242"/>
              <a:ext cx="129540" cy="1238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Cross 27"/>
            <p:cNvSpPr/>
            <p:nvPr/>
          </p:nvSpPr>
          <p:spPr bwMode="auto">
            <a:xfrm rot="2494880">
              <a:off x="6807517" y="6055432"/>
              <a:ext cx="150812" cy="144484"/>
            </a:xfrm>
            <a:prstGeom prst="plus">
              <a:avLst>
                <a:gd name="adj" fmla="val 4404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6812757" y="6182452"/>
              <a:ext cx="137160" cy="1238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6362700" y="5714860"/>
              <a:ext cx="152400" cy="1238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6192838" y="5808537"/>
              <a:ext cx="152400" cy="1238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6200776" y="6417429"/>
              <a:ext cx="152400" cy="1238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6362700" y="6515081"/>
              <a:ext cx="152400" cy="1238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Cross 34"/>
            <p:cNvSpPr/>
            <p:nvPr/>
          </p:nvSpPr>
          <p:spPr bwMode="auto">
            <a:xfrm rot="2494880">
              <a:off x="6811962" y="6282481"/>
              <a:ext cx="149225" cy="144484"/>
            </a:xfrm>
            <a:prstGeom prst="plus">
              <a:avLst>
                <a:gd name="adj" fmla="val 4404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Cross 35"/>
            <p:cNvSpPr/>
            <p:nvPr/>
          </p:nvSpPr>
          <p:spPr bwMode="auto">
            <a:xfrm rot="3204114">
              <a:off x="7266530" y="5710519"/>
              <a:ext cx="150836" cy="144463"/>
            </a:xfrm>
            <a:prstGeom prst="plus">
              <a:avLst>
                <a:gd name="adj" fmla="val 4404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Cross 36"/>
            <p:cNvSpPr/>
            <p:nvPr/>
          </p:nvSpPr>
          <p:spPr bwMode="auto">
            <a:xfrm rot="20528254" flipV="1">
              <a:off x="7398546" y="5779958"/>
              <a:ext cx="150813" cy="144485"/>
            </a:xfrm>
            <a:prstGeom prst="plus">
              <a:avLst>
                <a:gd name="adj" fmla="val 4404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Cross 37"/>
            <p:cNvSpPr/>
            <p:nvPr/>
          </p:nvSpPr>
          <p:spPr bwMode="auto">
            <a:xfrm rot="20457304" flipV="1">
              <a:off x="7466807" y="6329306"/>
              <a:ext cx="149225" cy="142896"/>
            </a:xfrm>
            <a:prstGeom prst="plus">
              <a:avLst>
                <a:gd name="adj" fmla="val 4404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Cross 38"/>
            <p:cNvSpPr/>
            <p:nvPr/>
          </p:nvSpPr>
          <p:spPr bwMode="auto">
            <a:xfrm flipH="1">
              <a:off x="7375523" y="6436477"/>
              <a:ext cx="149225" cy="144485"/>
            </a:xfrm>
            <a:prstGeom prst="plus">
              <a:avLst>
                <a:gd name="adj" fmla="val 4404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ct val="0"/>
                </a:spcBef>
                <a:defRPr/>
              </a:pP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Learning points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600" dirty="0" smtClean="0"/>
              <a:t>An atom is composed of protons and neutrons found inside the nucleus with electrons revolving around this nucleus.</a:t>
            </a:r>
          </a:p>
          <a:p>
            <a:pPr marL="520700" indent="-520700" algn="l"/>
            <a:r>
              <a:rPr lang="en-SG" sz="2600" dirty="0" smtClean="0"/>
              <a:t>The </a:t>
            </a:r>
            <a:r>
              <a:rPr lang="en-SG" sz="2600" dirty="0"/>
              <a:t>size of an atom can be influenced by the nuclear charge and the number of inner electrons present.</a:t>
            </a:r>
          </a:p>
          <a:p>
            <a:pPr marL="520700" indent="-520700" algn="l"/>
            <a:r>
              <a:rPr lang="en-SG" sz="2600" dirty="0" smtClean="0"/>
              <a:t>Most </a:t>
            </a:r>
            <a:r>
              <a:rPr lang="en-SG" sz="2600" dirty="0"/>
              <a:t>atoms attain stability </a:t>
            </a:r>
            <a:r>
              <a:rPr lang="en-SG" sz="2600" dirty="0" smtClean="0"/>
              <a:t>by </a:t>
            </a:r>
            <a:r>
              <a:rPr lang="en-SG" sz="2600" dirty="0"/>
              <a:t>forming chemical bonds which takes place either through the transfer of electrons or sharing of electrons.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345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en-US" sz="2800" dirty="0" smtClean="0"/>
              <a:t>Some information is provided for two unknown compounds </a:t>
            </a:r>
            <a:r>
              <a:rPr lang="en-US" sz="2800" b="1" dirty="0" smtClean="0"/>
              <a:t>AB</a:t>
            </a:r>
            <a:r>
              <a:rPr lang="en-US" sz="2800" b="1" baseline="-25000" dirty="0" smtClean="0"/>
              <a:t>2</a:t>
            </a:r>
            <a:r>
              <a:rPr lang="en-US" sz="2800" dirty="0" smtClean="0"/>
              <a:t> &amp; </a:t>
            </a:r>
            <a:r>
              <a:rPr lang="en-US" sz="2800" b="1" dirty="0" smtClean="0"/>
              <a:t>XY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:</a:t>
            </a:r>
            <a:endParaRPr lang="en-SG" sz="2800" dirty="0" smtClean="0"/>
          </a:p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800" b="1" dirty="0" smtClean="0"/>
              <a:t> AB</a:t>
            </a:r>
            <a:r>
              <a:rPr lang="en-US" sz="2800" b="1" baseline="-25000" dirty="0" smtClean="0"/>
              <a:t>2 </a:t>
            </a:r>
            <a:r>
              <a:rPr lang="en-US" sz="2800" dirty="0" smtClean="0"/>
              <a:t>is formed by ionic bonding</a:t>
            </a:r>
          </a:p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800" b="1" dirty="0" smtClean="0"/>
              <a:t> XY</a:t>
            </a:r>
            <a:r>
              <a:rPr lang="en-US" sz="2800" b="1" baseline="-25000" dirty="0" smtClean="0"/>
              <a:t>2 </a:t>
            </a:r>
            <a:r>
              <a:rPr lang="en-US" sz="2800" dirty="0" smtClean="0"/>
              <a:t>is formed by covalent bonding</a:t>
            </a:r>
          </a:p>
          <a:p>
            <a:pPr algn="l">
              <a:lnSpc>
                <a:spcPct val="100000"/>
              </a:lnSpc>
              <a:buNone/>
            </a:pPr>
            <a:endParaRPr lang="en-SG" sz="2800" dirty="0" smtClean="0"/>
          </a:p>
          <a:p>
            <a:pPr algn="l">
              <a:lnSpc>
                <a:spcPct val="100000"/>
              </a:lnSpc>
              <a:buNone/>
            </a:pPr>
            <a:r>
              <a:rPr lang="en-SG" sz="2800" dirty="0" smtClean="0"/>
              <a:t>What can you deduce from the information about their constituent elements A, B, X, Y above?</a:t>
            </a:r>
            <a:endParaRPr lang="en-SG" sz="28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Discussion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4315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800" dirty="0"/>
              <a:t>Atoms being the basic building blocks of matter around us, are composed </a:t>
            </a:r>
            <a:r>
              <a:rPr lang="en-SG" sz="2800" dirty="0" smtClean="0"/>
              <a:t>of </a:t>
            </a:r>
            <a:r>
              <a:rPr lang="en-SG" sz="2800" b="1" dirty="0" smtClean="0"/>
              <a:t>protons</a:t>
            </a:r>
            <a:r>
              <a:rPr lang="en-SG" sz="2800" dirty="0" smtClean="0"/>
              <a:t>, </a:t>
            </a:r>
            <a:r>
              <a:rPr lang="en-SG" sz="2800" b="1" dirty="0" smtClean="0"/>
              <a:t>neutrons</a:t>
            </a:r>
            <a:r>
              <a:rPr lang="en-SG" sz="2800" dirty="0" smtClean="0"/>
              <a:t> and </a:t>
            </a:r>
            <a:r>
              <a:rPr lang="en-SG" sz="2800" b="1" dirty="0" smtClean="0"/>
              <a:t>electrons</a:t>
            </a:r>
            <a:r>
              <a:rPr lang="en-SG" sz="2800" dirty="0" smtClean="0"/>
              <a:t>.</a:t>
            </a:r>
            <a:endParaRPr lang="en-SG" sz="2800" dirty="0"/>
          </a:p>
          <a:p>
            <a:pPr marL="520700" indent="-520700" algn="l">
              <a:buFontTx/>
              <a:buNone/>
            </a:pPr>
            <a:endParaRPr lang="en-SG" sz="2800" dirty="0"/>
          </a:p>
          <a:p>
            <a:pPr marL="520700" indent="-520700" algn="l"/>
            <a:r>
              <a:rPr lang="en-SG" sz="2800" dirty="0" smtClean="0"/>
              <a:t>The protons are positively charged particles and electrons are negatively charged particles, while neutrons do not carry any charge.</a:t>
            </a:r>
          </a:p>
          <a:p>
            <a:pPr marL="520700" indent="-520700" algn="l"/>
            <a:endParaRPr lang="en-SG" sz="2800" dirty="0"/>
          </a:p>
          <a:p>
            <a:pPr marL="520700" indent="-520700" algn="l"/>
            <a:r>
              <a:rPr lang="en-SG" sz="2800" dirty="0" smtClean="0"/>
              <a:t>Atoms are </a:t>
            </a:r>
            <a:r>
              <a:rPr lang="en-SG" sz="2800" dirty="0"/>
              <a:t>electrically </a:t>
            </a:r>
            <a:r>
              <a:rPr lang="en-SG" sz="2800" b="1" dirty="0"/>
              <a:t>neutral</a:t>
            </a:r>
            <a:r>
              <a:rPr lang="en-SG" sz="2800" dirty="0"/>
              <a:t>, </a:t>
            </a:r>
            <a:r>
              <a:rPr lang="en-SG" sz="2800" dirty="0" smtClean="0"/>
              <a:t>as the </a:t>
            </a:r>
            <a:r>
              <a:rPr lang="en-SG" sz="2800" dirty="0"/>
              <a:t>number of protons </a:t>
            </a:r>
            <a:r>
              <a:rPr lang="en-SG" sz="2800" dirty="0" smtClean="0"/>
              <a:t>and electrons</a:t>
            </a:r>
            <a:r>
              <a:rPr lang="en-SG" sz="2800" dirty="0"/>
              <a:t> </a:t>
            </a:r>
            <a:r>
              <a:rPr lang="en-SG" sz="2800" dirty="0" smtClean="0"/>
              <a:t>must be the same.</a:t>
            </a:r>
            <a:endParaRPr lang="en-SG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Protons, neutrons and electrons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5336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400" dirty="0" smtClean="0"/>
              <a:t>In the centre of an atom is the nucleus where the protons </a:t>
            </a:r>
            <a:r>
              <a:rPr lang="en-SG" sz="2400" dirty="0"/>
              <a:t>and neutrons </a:t>
            </a:r>
            <a:r>
              <a:rPr lang="en-SG" sz="2400" dirty="0" smtClean="0"/>
              <a:t>can be found. The electrons move at high speeds in a region around the nucleus.</a:t>
            </a:r>
            <a:endParaRPr lang="en-SG" sz="2400" dirty="0"/>
          </a:p>
          <a:p>
            <a:pPr marL="520700" indent="-520700" algn="l"/>
            <a:endParaRPr lang="en-SG" sz="2400" dirty="0"/>
          </a:p>
          <a:p>
            <a:pPr marL="520700" indent="-520700" algn="l"/>
            <a:endParaRPr lang="en-SG" sz="2400" dirty="0"/>
          </a:p>
          <a:p>
            <a:pPr marL="520700" indent="-520700" algn="l"/>
            <a:endParaRPr lang="en-SG" sz="2400" dirty="0"/>
          </a:p>
          <a:p>
            <a:pPr marL="520700" indent="-520700" algn="l"/>
            <a:endParaRPr lang="en-SG" sz="2400" dirty="0"/>
          </a:p>
          <a:p>
            <a:pPr marL="520700" indent="-520700" algn="l"/>
            <a:endParaRPr lang="en-GB" sz="2400" dirty="0" smtClean="0"/>
          </a:p>
          <a:p>
            <a:pPr marL="520700" indent="-520700" algn="l"/>
            <a:endParaRPr lang="en-GB" dirty="0" smtClean="0"/>
          </a:p>
          <a:p>
            <a:pPr marL="520700" indent="-520700" algn="l"/>
            <a:endParaRPr lang="en-SG" sz="2400" dirty="0"/>
          </a:p>
          <a:p>
            <a:pPr marL="520700" indent="-520700" algn="l"/>
            <a:r>
              <a:rPr lang="en-SG" sz="2400" dirty="0"/>
              <a:t>Electrons are able to remain in the region around the nucleus due to electrostatic attraction between the </a:t>
            </a:r>
            <a:r>
              <a:rPr lang="en-SG" sz="2400" dirty="0" smtClean="0"/>
              <a:t>positively-charged nucleus </a:t>
            </a:r>
            <a:r>
              <a:rPr lang="en-SG" sz="2400" dirty="0"/>
              <a:t>and </a:t>
            </a:r>
            <a:r>
              <a:rPr lang="en-SG" sz="2400" dirty="0" smtClean="0"/>
              <a:t>the negatively-charged </a:t>
            </a:r>
            <a:r>
              <a:rPr lang="en-SG" sz="2400" dirty="0"/>
              <a:t>electrons. 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3238500" y="2933700"/>
            <a:ext cx="5676900" cy="2247900"/>
            <a:chOff x="3162300" y="2857500"/>
            <a:chExt cx="5676900" cy="2247900"/>
          </a:xfrm>
        </p:grpSpPr>
        <p:sp>
          <p:nvSpPr>
            <p:cNvPr id="6" name="Oval 5"/>
            <p:cNvSpPr/>
            <p:nvPr/>
          </p:nvSpPr>
          <p:spPr>
            <a:xfrm>
              <a:off x="3162300" y="2857500"/>
              <a:ext cx="2286000" cy="22479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4305300" y="3916363"/>
              <a:ext cx="114300" cy="1143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4191000" y="4030663"/>
              <a:ext cx="114300" cy="1143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305300" y="4030663"/>
              <a:ext cx="114300" cy="114300"/>
            </a:xfrm>
            <a:prstGeom prst="ellipse">
              <a:avLst/>
            </a:prstGeom>
            <a:solidFill>
              <a:srgbClr val="0096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191000" y="3916363"/>
              <a:ext cx="114300" cy="114300"/>
            </a:xfrm>
            <a:prstGeom prst="ellipse">
              <a:avLst/>
            </a:prstGeom>
            <a:solidFill>
              <a:srgbClr val="0096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062413" y="3778250"/>
              <a:ext cx="495300" cy="4953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5137" name="Group 23"/>
            <p:cNvGrpSpPr>
              <a:grpSpLocks/>
            </p:cNvGrpSpPr>
            <p:nvPr/>
          </p:nvGrpSpPr>
          <p:grpSpPr bwMode="auto">
            <a:xfrm>
              <a:off x="5638800" y="4305300"/>
              <a:ext cx="3200400" cy="659011"/>
              <a:chOff x="6248400" y="3894320"/>
              <a:chExt cx="3200400" cy="659011"/>
            </a:xfrm>
          </p:grpSpPr>
          <p:grpSp>
            <p:nvGrpSpPr>
              <p:cNvPr id="5138" name="Group 21"/>
              <p:cNvGrpSpPr>
                <a:grpSpLocks/>
              </p:cNvGrpSpPr>
              <p:nvPr/>
            </p:nvGrpSpPr>
            <p:grpSpPr bwMode="auto">
              <a:xfrm>
                <a:off x="6362700" y="3962400"/>
                <a:ext cx="3086100" cy="590931"/>
                <a:chOff x="6362700" y="3962400"/>
                <a:chExt cx="3086100" cy="590931"/>
              </a:xfrm>
            </p:grpSpPr>
            <p:sp>
              <p:nvSpPr>
                <p:cNvPr id="19" name="Oval 18"/>
                <p:cNvSpPr/>
                <p:nvPr/>
              </p:nvSpPr>
              <p:spPr>
                <a:xfrm>
                  <a:off x="6362700" y="4305483"/>
                  <a:ext cx="114300" cy="114300"/>
                </a:xfrm>
                <a:prstGeom prst="ellipse">
                  <a:avLst/>
                </a:prstGeom>
                <a:solidFill>
                  <a:srgbClr val="00964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6362700" y="4038783"/>
                  <a:ext cx="114300" cy="114300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42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6515100" y="3962400"/>
                  <a:ext cx="2933700" cy="5909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l">
                    <a:buFontTx/>
                    <a:buNone/>
                  </a:pPr>
                  <a:r>
                    <a:rPr lang="en-US" dirty="0"/>
                    <a:t>Proton (positively charged)</a:t>
                  </a:r>
                  <a:br>
                    <a:rPr lang="en-US" dirty="0"/>
                  </a:br>
                  <a:r>
                    <a:rPr lang="en-US" dirty="0"/>
                    <a:t>Neutron (neutral)</a:t>
                  </a:r>
                  <a:endParaRPr lang="en-GB" dirty="0"/>
                </a:p>
              </p:txBody>
            </p:sp>
          </p:grpSp>
          <p:sp>
            <p:nvSpPr>
              <p:cNvPr id="23" name="Rounded Rectangle 22"/>
              <p:cNvSpPr/>
              <p:nvPr/>
            </p:nvSpPr>
            <p:spPr>
              <a:xfrm>
                <a:off x="6248400" y="3894320"/>
                <a:ext cx="3124200" cy="647700"/>
              </a:xfrm>
              <a:prstGeom prst="roundRect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Atomic structure</a:t>
            </a:r>
          </a:p>
        </p:txBody>
      </p: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4572000" y="3382963"/>
            <a:ext cx="2400300" cy="647700"/>
            <a:chOff x="4495802" y="3306580"/>
            <a:chExt cx="2400298" cy="647698"/>
          </a:xfrm>
        </p:grpSpPr>
        <p:cxnSp>
          <p:nvCxnSpPr>
            <p:cNvPr id="16" name="Straight Arrow Connector 15"/>
            <p:cNvCxnSpPr/>
            <p:nvPr/>
          </p:nvCxnSpPr>
          <p:spPr>
            <a:xfrm rot="10800000" flipV="1">
              <a:off x="4495802" y="3497079"/>
              <a:ext cx="1142999" cy="45719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30" name="TextBox 17"/>
            <p:cNvSpPr txBox="1">
              <a:spLocks noChangeArrowheads="1"/>
            </p:cNvSpPr>
            <p:nvPr/>
          </p:nvSpPr>
          <p:spPr bwMode="auto">
            <a:xfrm>
              <a:off x="5410200" y="3306580"/>
              <a:ext cx="1485900" cy="341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b="1" dirty="0"/>
                <a:t>Nucleus</a:t>
              </a:r>
              <a:endParaRPr lang="en-GB" b="1" dirty="0"/>
            </a:p>
          </p:txBody>
        </p: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495300" y="3078163"/>
            <a:ext cx="2514600" cy="1143000"/>
            <a:chOff x="266700" y="3505200"/>
            <a:chExt cx="2514600" cy="1143000"/>
          </a:xfrm>
        </p:grpSpPr>
        <p:sp>
          <p:nvSpPr>
            <p:cNvPr id="5127" name="TextBox 27"/>
            <p:cNvSpPr txBox="1">
              <a:spLocks noChangeArrowheads="1"/>
            </p:cNvSpPr>
            <p:nvPr/>
          </p:nvSpPr>
          <p:spPr bwMode="auto">
            <a:xfrm>
              <a:off x="342900" y="3695700"/>
              <a:ext cx="2381250" cy="840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Tx/>
                <a:buNone/>
              </a:pPr>
              <a:r>
                <a:rPr lang="en-US" dirty="0"/>
                <a:t>Negatively charged electrons are </a:t>
              </a:r>
              <a:r>
                <a:rPr lang="en-US" dirty="0" smtClean="0"/>
                <a:t>around </a:t>
              </a:r>
              <a:r>
                <a:rPr lang="en-US" dirty="0"/>
                <a:t>the nucleus</a:t>
              </a:r>
              <a:endParaRPr lang="en-GB" dirty="0"/>
            </a:p>
          </p:txBody>
        </p:sp>
        <p:sp>
          <p:nvSpPr>
            <p:cNvPr id="30" name="Rounded Rectangular Callout 29"/>
            <p:cNvSpPr/>
            <p:nvPr/>
          </p:nvSpPr>
          <p:spPr>
            <a:xfrm>
              <a:off x="266700" y="3505200"/>
              <a:ext cx="2514600" cy="1143000"/>
            </a:xfrm>
            <a:prstGeom prst="wedgeRoundRectCallout">
              <a:avLst>
                <a:gd name="adj1" fmla="val 85277"/>
                <a:gd name="adj2" fmla="val 60284"/>
                <a:gd name="adj3" fmla="val 16667"/>
              </a:avLst>
            </a:prstGeom>
            <a:noFill/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US" sz="2800" dirty="0"/>
              <a:t>Each part of the region (</a:t>
            </a:r>
            <a:r>
              <a:rPr lang="en-US" sz="2800" b="1" dirty="0"/>
              <a:t>electron shell</a:t>
            </a:r>
            <a:r>
              <a:rPr lang="en-US" sz="2800" dirty="0"/>
              <a:t>) is associated with fixed energy level and can </a:t>
            </a:r>
            <a:r>
              <a:rPr lang="en-SG" sz="2800" dirty="0"/>
              <a:t>only hold a fixed number of electrons.</a:t>
            </a:r>
          </a:p>
          <a:p>
            <a:pPr marL="520700" indent="-520700" algn="l"/>
            <a:r>
              <a:rPr lang="en-SG" sz="2800" dirty="0"/>
              <a:t>The occupied shell furthest away from the nucleus is known as the </a:t>
            </a:r>
            <a:r>
              <a:rPr lang="en-SG" sz="2800" b="1" dirty="0"/>
              <a:t>valence shell </a:t>
            </a:r>
            <a:r>
              <a:rPr lang="en-SG" sz="2800" dirty="0"/>
              <a:t>with electrons residing in it defined as </a:t>
            </a:r>
            <a:r>
              <a:rPr lang="en-SG" sz="2800" b="1" dirty="0"/>
              <a:t>valence electrons</a:t>
            </a:r>
            <a:r>
              <a:rPr lang="en-SG" sz="2800" dirty="0"/>
              <a:t>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Electronic arrangement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600200" y="4533900"/>
            <a:ext cx="1905000" cy="1828800"/>
            <a:chOff x="1447800" y="4191000"/>
            <a:chExt cx="1905000" cy="1828800"/>
          </a:xfrm>
        </p:grpSpPr>
        <p:sp>
          <p:nvSpPr>
            <p:cNvPr id="6" name="Oval 5"/>
            <p:cNvSpPr/>
            <p:nvPr/>
          </p:nvSpPr>
          <p:spPr>
            <a:xfrm>
              <a:off x="1447800" y="4191000"/>
              <a:ext cx="1905000" cy="1828800"/>
            </a:xfrm>
            <a:prstGeom prst="ellipse">
              <a:avLst/>
            </a:prstGeom>
            <a:gradFill flip="none" rotWithShape="1">
              <a:gsLst>
                <a:gs pos="0">
                  <a:srgbClr val="CC0000">
                    <a:tint val="66000"/>
                    <a:satMod val="160000"/>
                  </a:srgbClr>
                </a:gs>
                <a:gs pos="50000">
                  <a:srgbClr val="CC0000">
                    <a:tint val="44500"/>
                    <a:satMod val="160000"/>
                  </a:srgbClr>
                </a:gs>
                <a:gs pos="100000">
                  <a:srgbClr val="CC0000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1684338" y="4449763"/>
              <a:ext cx="1409700" cy="1341437"/>
            </a:xfrm>
            <a:prstGeom prst="ellipse">
              <a:avLst/>
            </a:prstGeom>
            <a:gradFill flip="none" rotWithShape="1">
              <a:gsLst>
                <a:gs pos="0">
                  <a:srgbClr val="FF3300">
                    <a:tint val="66000"/>
                    <a:satMod val="160000"/>
                  </a:srgbClr>
                </a:gs>
                <a:gs pos="50000">
                  <a:srgbClr val="FF3300">
                    <a:tint val="44500"/>
                    <a:satMod val="160000"/>
                  </a:srgbClr>
                </a:gs>
                <a:gs pos="100000">
                  <a:srgbClr val="FF33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1935163" y="4662488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FF6600">
                    <a:tint val="66000"/>
                    <a:satMod val="160000"/>
                  </a:srgbClr>
                </a:gs>
                <a:gs pos="50000">
                  <a:srgbClr val="FF6600">
                    <a:tint val="44500"/>
                    <a:satMod val="160000"/>
                  </a:srgbClr>
                </a:gs>
                <a:gs pos="100000">
                  <a:srgbClr val="FF6600">
                    <a:tint val="23500"/>
                    <a:satMod val="160000"/>
                  </a:srgb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300288" y="5029200"/>
              <a:ext cx="190500" cy="1905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6157" name="TextBox 18"/>
          <p:cNvSpPr txBox="1">
            <a:spLocks noChangeArrowheads="1"/>
          </p:cNvSpPr>
          <p:nvPr/>
        </p:nvSpPr>
        <p:spPr bwMode="auto">
          <a:xfrm>
            <a:off x="3771900" y="5543550"/>
            <a:ext cx="21336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Shell</a:t>
            </a:r>
            <a:br>
              <a:rPr lang="en-US" b="1" dirty="0"/>
            </a:br>
            <a:r>
              <a:rPr lang="en-US" b="1" dirty="0"/>
              <a:t> (</a:t>
            </a:r>
            <a:r>
              <a:rPr lang="en-US" b="1" dirty="0" smtClean="0"/>
              <a:t>Maximum </a:t>
            </a:r>
            <a:r>
              <a:rPr lang="en-US" b="1" dirty="0"/>
              <a:t>2 </a:t>
            </a:r>
            <a:r>
              <a:rPr lang="en-US" b="1" dirty="0" smtClean="0"/>
              <a:t>e)</a:t>
            </a:r>
            <a:endParaRPr lang="en-GB" b="1" dirty="0"/>
          </a:p>
        </p:txBody>
      </p:sp>
      <p:sp>
        <p:nvSpPr>
          <p:cNvPr id="6158" name="TextBox 19"/>
          <p:cNvSpPr txBox="1">
            <a:spLocks noChangeArrowheads="1"/>
          </p:cNvSpPr>
          <p:nvPr/>
        </p:nvSpPr>
        <p:spPr bwMode="auto">
          <a:xfrm>
            <a:off x="4419600" y="4953000"/>
            <a:ext cx="24003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Shell</a:t>
            </a:r>
            <a:br>
              <a:rPr lang="en-US" b="1" dirty="0"/>
            </a:br>
            <a:r>
              <a:rPr lang="en-US" b="1" dirty="0"/>
              <a:t>(</a:t>
            </a:r>
            <a:r>
              <a:rPr lang="en-US" b="1" dirty="0" smtClean="0"/>
              <a:t>Maximum </a:t>
            </a:r>
            <a:r>
              <a:rPr lang="en-US" b="1" dirty="0"/>
              <a:t>8 </a:t>
            </a:r>
            <a:r>
              <a:rPr lang="en-US" b="1" dirty="0" smtClean="0"/>
              <a:t>e)</a:t>
            </a:r>
            <a:endParaRPr lang="en-GB" b="1" dirty="0"/>
          </a:p>
        </p:txBody>
      </p:sp>
      <p:sp>
        <p:nvSpPr>
          <p:cNvPr id="6159" name="TextBox 20"/>
          <p:cNvSpPr txBox="1">
            <a:spLocks noChangeArrowheads="1"/>
          </p:cNvSpPr>
          <p:nvPr/>
        </p:nvSpPr>
        <p:spPr bwMode="auto">
          <a:xfrm>
            <a:off x="5029200" y="4343400"/>
            <a:ext cx="19431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b="1" dirty="0"/>
              <a:t>3</a:t>
            </a:r>
            <a:r>
              <a:rPr lang="en-US" b="1" baseline="30000" dirty="0"/>
              <a:t>rd</a:t>
            </a:r>
            <a:r>
              <a:rPr lang="en-US" b="1" dirty="0"/>
              <a:t> Shell (</a:t>
            </a:r>
            <a:r>
              <a:rPr lang="en-US" b="1" dirty="0" smtClean="0"/>
              <a:t>Maximum </a:t>
            </a:r>
            <a:r>
              <a:rPr lang="en-US" b="1" dirty="0"/>
              <a:t>18 </a:t>
            </a:r>
            <a:r>
              <a:rPr lang="en-US" b="1" dirty="0" smtClean="0"/>
              <a:t>e)</a:t>
            </a:r>
            <a:endParaRPr lang="en-GB" b="1" dirty="0"/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2971800" y="5143500"/>
            <a:ext cx="1638300" cy="38100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auto">
          <a:xfrm>
            <a:off x="2743200" y="5600700"/>
            <a:ext cx="1219200" cy="76200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V="1">
            <a:off x="2933700" y="4648200"/>
            <a:ext cx="2286000" cy="76200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V="1">
            <a:off x="6209506" y="5333207"/>
            <a:ext cx="167798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286500" y="4152900"/>
            <a:ext cx="14859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b="1" dirty="0"/>
              <a:t>Energy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8" grpId="0"/>
      <p:bldP spid="6159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Periodic Table (final2) small.jpg"/>
          <p:cNvPicPr>
            <a:picLocks noChangeAspect="1"/>
          </p:cNvPicPr>
          <p:nvPr/>
        </p:nvPicPr>
        <p:blipFill>
          <a:blip r:embed="rId3" cstate="print"/>
          <a:srcRect b="10557"/>
          <a:stretch>
            <a:fillRect/>
          </a:stretch>
        </p:blipFill>
        <p:spPr>
          <a:xfrm>
            <a:off x="609600" y="2283788"/>
            <a:ext cx="7437120" cy="4234360"/>
          </a:xfrm>
          <a:prstGeom prst="rect">
            <a:avLst/>
          </a:prstGeom>
        </p:spPr>
      </p:pic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609600" y="1524000"/>
            <a:ext cx="8191500" cy="2382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400" dirty="0"/>
              <a:t>The </a:t>
            </a:r>
            <a:r>
              <a:rPr lang="en-SG" sz="2400" b="1" dirty="0"/>
              <a:t>Periodic Table </a:t>
            </a:r>
            <a:r>
              <a:rPr lang="en-SG" sz="2400" dirty="0"/>
              <a:t>is a conventional way to organize the various </a:t>
            </a:r>
            <a:r>
              <a:rPr lang="en-SG" sz="2400" dirty="0" smtClean="0"/>
              <a:t>atoms </a:t>
            </a:r>
            <a:r>
              <a:rPr lang="en-US" sz="2400" b="1" dirty="0" smtClean="0"/>
              <a:t>according to various trends</a:t>
            </a:r>
            <a:r>
              <a:rPr lang="en-US" sz="2400" dirty="0" smtClean="0"/>
              <a:t>.</a:t>
            </a:r>
            <a:endParaRPr lang="en-SG" sz="2400" dirty="0"/>
          </a:p>
          <a:p>
            <a:pPr marL="520700" indent="-520700" algn="l"/>
            <a:endParaRPr lang="en-SG" sz="2400" dirty="0"/>
          </a:p>
          <a:p>
            <a:pPr marL="520700" indent="-520700" algn="l">
              <a:buFontTx/>
              <a:buNone/>
            </a:pPr>
            <a:endParaRPr lang="en-SG" sz="2400" dirty="0"/>
          </a:p>
          <a:p>
            <a:pPr marL="520700" indent="-520700" algn="l"/>
            <a:endParaRPr lang="en-SG" sz="2400" dirty="0"/>
          </a:p>
          <a:p>
            <a:pPr marL="520700" indent="-520700" algn="l"/>
            <a:endParaRPr lang="en-SG" sz="24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Periodic Table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248400" y="2247900"/>
            <a:ext cx="2819400" cy="533400"/>
            <a:chOff x="5957248" y="2057400"/>
            <a:chExt cx="2819400" cy="533400"/>
          </a:xfrm>
        </p:grpSpPr>
        <p:sp>
          <p:nvSpPr>
            <p:cNvPr id="8" name="Rounded Rectangular Callout 7"/>
            <p:cNvSpPr/>
            <p:nvPr/>
          </p:nvSpPr>
          <p:spPr>
            <a:xfrm>
              <a:off x="6057260" y="2057400"/>
              <a:ext cx="2628900" cy="533400"/>
            </a:xfrm>
            <a:prstGeom prst="wedgeRoundRectCallout">
              <a:avLst>
                <a:gd name="adj1" fmla="val -62980"/>
                <a:gd name="adj2" fmla="val 25372"/>
                <a:gd name="adj3" fmla="val 16667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188" name="TextBox 8"/>
            <p:cNvSpPr txBox="1">
              <a:spLocks noChangeArrowheads="1"/>
            </p:cNvSpPr>
            <p:nvPr/>
          </p:nvSpPr>
          <p:spPr bwMode="auto">
            <a:xfrm>
              <a:off x="5957248" y="2109148"/>
              <a:ext cx="2819400" cy="480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1400" dirty="0"/>
                <a:t>The</a:t>
              </a:r>
              <a:r>
                <a:rPr lang="en-US" sz="1400" b="1" dirty="0"/>
                <a:t> Group number</a:t>
              </a:r>
              <a:r>
                <a:rPr lang="en-US" sz="1400" dirty="0"/>
                <a:t> tells us the number of valence electrons</a:t>
              </a:r>
              <a:endParaRPr lang="en-GB" sz="1400" dirty="0"/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914400" y="2473325"/>
            <a:ext cx="2933700" cy="533400"/>
            <a:chOff x="6591300" y="2171700"/>
            <a:chExt cx="2667000" cy="533400"/>
          </a:xfrm>
        </p:grpSpPr>
        <p:sp>
          <p:nvSpPr>
            <p:cNvPr id="12" name="Rounded Rectangular Callout 11"/>
            <p:cNvSpPr/>
            <p:nvPr/>
          </p:nvSpPr>
          <p:spPr>
            <a:xfrm>
              <a:off x="6591300" y="2171700"/>
              <a:ext cx="2667000" cy="533400"/>
            </a:xfrm>
            <a:prstGeom prst="wedgeRoundRectCallout">
              <a:avLst>
                <a:gd name="adj1" fmla="val -51060"/>
                <a:gd name="adj2" fmla="val 101075"/>
                <a:gd name="adj3" fmla="val 16667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186" name="TextBox 12"/>
            <p:cNvSpPr txBox="1">
              <a:spLocks noChangeArrowheads="1"/>
            </p:cNvSpPr>
            <p:nvPr/>
          </p:nvSpPr>
          <p:spPr bwMode="auto">
            <a:xfrm>
              <a:off x="6591300" y="2224969"/>
              <a:ext cx="2667000" cy="480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1400" dirty="0"/>
                <a:t>The </a:t>
              </a:r>
              <a:r>
                <a:rPr lang="en-US" sz="1400" b="1" dirty="0"/>
                <a:t>Period number</a:t>
              </a:r>
              <a:r>
                <a:rPr lang="en-US" sz="1400" dirty="0"/>
                <a:t> tells us the number of occupied electron shells</a:t>
              </a:r>
              <a:endParaRPr lang="en-GB" sz="1400" dirty="0"/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828800" y="3200400"/>
            <a:ext cx="4305300" cy="689200"/>
            <a:chOff x="6591300" y="2209800"/>
            <a:chExt cx="2667000" cy="689200"/>
          </a:xfrm>
        </p:grpSpPr>
        <p:sp>
          <p:nvSpPr>
            <p:cNvPr id="17" name="Rounded Rectangular Callout 16"/>
            <p:cNvSpPr/>
            <p:nvPr/>
          </p:nvSpPr>
          <p:spPr>
            <a:xfrm>
              <a:off x="6591300" y="2209800"/>
              <a:ext cx="2628534" cy="533400"/>
            </a:xfrm>
            <a:prstGeom prst="wedgeRoundRectCallout">
              <a:avLst>
                <a:gd name="adj1" fmla="val -56370"/>
                <a:gd name="adj2" fmla="val 12132"/>
                <a:gd name="adj3" fmla="val 16667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184" name="TextBox 17"/>
            <p:cNvSpPr txBox="1">
              <a:spLocks noChangeArrowheads="1"/>
            </p:cNvSpPr>
            <p:nvPr/>
          </p:nvSpPr>
          <p:spPr bwMode="auto">
            <a:xfrm>
              <a:off x="6591300" y="2224969"/>
              <a:ext cx="2667000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1400" dirty="0"/>
                <a:t>The </a:t>
              </a:r>
              <a:r>
                <a:rPr lang="en-US" sz="1400" b="1" dirty="0" smtClean="0"/>
                <a:t>relative atomic mass </a:t>
              </a:r>
              <a:r>
                <a:rPr lang="en-US" sz="1400" dirty="0" smtClean="0"/>
                <a:t>provides an indication on </a:t>
              </a:r>
              <a:r>
                <a:rPr lang="en-US" sz="1400" dirty="0"/>
                <a:t>the number of protons and neutrons</a:t>
              </a:r>
              <a:endParaRPr lang="en-GB" sz="1400" dirty="0"/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2476500" y="5157788"/>
            <a:ext cx="2971800" cy="533400"/>
            <a:chOff x="6591300" y="2209800"/>
            <a:chExt cx="2667000" cy="533400"/>
          </a:xfrm>
        </p:grpSpPr>
        <p:sp>
          <p:nvSpPr>
            <p:cNvPr id="20" name="Rounded Rectangular Callout 19"/>
            <p:cNvSpPr/>
            <p:nvPr/>
          </p:nvSpPr>
          <p:spPr>
            <a:xfrm>
              <a:off x="6591300" y="2209800"/>
              <a:ext cx="2628534" cy="533400"/>
            </a:xfrm>
            <a:prstGeom prst="wedgeRoundRectCallout">
              <a:avLst>
                <a:gd name="adj1" fmla="val -85209"/>
                <a:gd name="adj2" fmla="val -283127"/>
                <a:gd name="adj3" fmla="val 16667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182" name="TextBox 20"/>
            <p:cNvSpPr txBox="1">
              <a:spLocks noChangeArrowheads="1"/>
            </p:cNvSpPr>
            <p:nvPr/>
          </p:nvSpPr>
          <p:spPr bwMode="auto">
            <a:xfrm>
              <a:off x="6591300" y="2224969"/>
              <a:ext cx="2667000" cy="480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1400" dirty="0"/>
                <a:t>The </a:t>
              </a:r>
              <a:r>
                <a:rPr lang="en-US" sz="1400" b="1" dirty="0"/>
                <a:t>proton number </a:t>
              </a:r>
              <a:r>
                <a:rPr lang="en-US" sz="1400" dirty="0" smtClean="0"/>
                <a:t>tells </a:t>
              </a:r>
              <a:r>
                <a:rPr lang="en-US" sz="1400" dirty="0"/>
                <a:t>us the number of protons (or electrons)</a:t>
              </a:r>
              <a:endParaRPr lang="en-GB" sz="1400" dirty="0"/>
            </a:p>
          </p:txBody>
        </p:sp>
      </p:grpSp>
      <p:sp>
        <p:nvSpPr>
          <p:cNvPr id="22" name="Oval 21"/>
          <p:cNvSpPr/>
          <p:nvPr/>
        </p:nvSpPr>
        <p:spPr>
          <a:xfrm>
            <a:off x="598488" y="3185886"/>
            <a:ext cx="2667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09914" y="3429000"/>
            <a:ext cx="2667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181100" y="3733800"/>
            <a:ext cx="2667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5715000" y="2552700"/>
            <a:ext cx="2667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336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800" dirty="0"/>
              <a:t>The </a:t>
            </a:r>
            <a:r>
              <a:rPr lang="en-SG" sz="2800" b="1" dirty="0"/>
              <a:t>atomic size </a:t>
            </a:r>
            <a:r>
              <a:rPr lang="en-SG" sz="2800" dirty="0"/>
              <a:t>of an atom takes into account the </a:t>
            </a:r>
            <a:r>
              <a:rPr lang="en-SG" sz="2800" dirty="0" smtClean="0"/>
              <a:t>number of shells occupied by the electrons.</a:t>
            </a:r>
            <a:endParaRPr lang="en-SG" sz="2800" dirty="0"/>
          </a:p>
          <a:p>
            <a:pPr marL="520700" indent="-520700" algn="l"/>
            <a:r>
              <a:rPr lang="en-SG" sz="2800" b="1" dirty="0"/>
              <a:t>Nuclear charge </a:t>
            </a:r>
            <a:r>
              <a:rPr lang="en-SG" sz="2800" dirty="0"/>
              <a:t>refers to the total charge of the protons and it measures the attractive forces </a:t>
            </a:r>
            <a:r>
              <a:rPr lang="en-SG" sz="2800" dirty="0" smtClean="0"/>
              <a:t>between </a:t>
            </a:r>
            <a:r>
              <a:rPr lang="en-SG" sz="2800" dirty="0"/>
              <a:t>the nucleus </a:t>
            </a:r>
            <a:r>
              <a:rPr lang="en-SG" sz="2800" dirty="0" smtClean="0"/>
              <a:t>and </a:t>
            </a:r>
            <a:r>
              <a:rPr lang="en-SG" sz="2800" dirty="0"/>
              <a:t>the electrons.</a:t>
            </a:r>
          </a:p>
          <a:p>
            <a:pPr marL="520700" indent="-520700" algn="l"/>
            <a:r>
              <a:rPr lang="en-SG" sz="2800" dirty="0"/>
              <a:t>This implies that the valence electrons would be drawn closer to the nucleus if an atom has more protons (smaller atomic size</a:t>
            </a:r>
            <a:r>
              <a:rPr lang="en-SG" sz="2800" dirty="0" smtClean="0"/>
              <a:t>).</a:t>
            </a:r>
            <a:endParaRPr lang="en-SG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Atomic size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539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US" sz="2800" dirty="0" smtClean="0"/>
              <a:t>For the atoms with electrons occupying more than one electron shell, the inner</a:t>
            </a:r>
            <a:r>
              <a:rPr lang="en-SG" sz="2800" dirty="0" smtClean="0"/>
              <a:t> electrons</a:t>
            </a:r>
            <a:r>
              <a:rPr lang="en-SG" sz="2800" b="1" dirty="0" smtClean="0"/>
              <a:t> </a:t>
            </a:r>
            <a:r>
              <a:rPr lang="en-SG" sz="2800" dirty="0" smtClean="0"/>
              <a:t>tend to </a:t>
            </a:r>
            <a:r>
              <a:rPr lang="en-SG" sz="2800" b="1" dirty="0" smtClean="0"/>
              <a:t>repel</a:t>
            </a:r>
            <a:r>
              <a:rPr lang="en-SG" sz="2800" dirty="0" smtClean="0"/>
              <a:t> the valence electrons.</a:t>
            </a:r>
          </a:p>
          <a:p>
            <a:pPr marL="520700" indent="-520700" algn="l"/>
            <a:r>
              <a:rPr lang="en-SG" sz="2800" dirty="0" smtClean="0"/>
              <a:t>Hence, the valence electrons experience a weaker attraction if an atom has more inner electrons.</a:t>
            </a:r>
          </a:p>
          <a:p>
            <a:pPr marL="520700" indent="-520700" algn="l"/>
            <a:r>
              <a:rPr lang="en-SG" sz="2800" dirty="0" smtClean="0"/>
              <a:t>Nuclear </a:t>
            </a:r>
            <a:r>
              <a:rPr lang="en-SG" sz="2800" dirty="0"/>
              <a:t>charge and the number of inner electrons have </a:t>
            </a:r>
            <a:r>
              <a:rPr lang="en-SG" sz="2800" b="1" dirty="0"/>
              <a:t>opposing effects </a:t>
            </a:r>
            <a:r>
              <a:rPr lang="en-SG" sz="2800" dirty="0"/>
              <a:t>on the atomic size</a:t>
            </a:r>
            <a:r>
              <a:rPr lang="en-SG" sz="2800" dirty="0" smtClean="0"/>
              <a:t>.</a:t>
            </a:r>
            <a:endParaRPr lang="en-SG" sz="2800" dirty="0"/>
          </a:p>
          <a:p>
            <a:pPr marL="520700" indent="-520700" algn="l"/>
            <a:r>
              <a:rPr lang="en-SG" sz="2800" dirty="0" smtClean="0"/>
              <a:t>Relating </a:t>
            </a:r>
            <a:r>
              <a:rPr lang="en-SG" sz="2800" dirty="0"/>
              <a:t>this back to the Periodic Table, it can be deduced that the atomic size increases down the Group but decreases across the Period</a:t>
            </a:r>
            <a:r>
              <a:rPr lang="en-SG" sz="2800" dirty="0" smtClean="0"/>
              <a:t>.</a:t>
            </a:r>
            <a:endParaRPr lang="en-SG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Atomic size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501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600" dirty="0" smtClean="0"/>
              <a:t>Most </a:t>
            </a:r>
            <a:r>
              <a:rPr lang="en-SG" sz="2600" dirty="0"/>
              <a:t>atoms rarely exist on their own except for the Noble gases.</a:t>
            </a:r>
          </a:p>
          <a:p>
            <a:pPr marL="520700" indent="-520700" algn="l"/>
            <a:r>
              <a:rPr lang="en-SG" sz="2600" dirty="0" smtClean="0"/>
              <a:t>The valence shells of the atoms of Noble gases contain either 2 electrons (for atoms with one electron shell i.e. Helium) or 8 electrons (e.g. Neon and Argon).</a:t>
            </a:r>
            <a:endParaRPr lang="en-SG" sz="2600" dirty="0"/>
          </a:p>
          <a:p>
            <a:pPr marL="520700" indent="-520700" algn="l"/>
            <a:r>
              <a:rPr lang="en-SG" sz="2600" dirty="0"/>
              <a:t>This is </a:t>
            </a:r>
            <a:r>
              <a:rPr lang="en-SG" sz="2600" dirty="0" smtClean="0"/>
              <a:t>the </a:t>
            </a:r>
            <a:r>
              <a:rPr lang="en-SG" sz="2600" dirty="0"/>
              <a:t>basis </a:t>
            </a:r>
            <a:r>
              <a:rPr lang="en-SG" sz="2600" dirty="0" smtClean="0"/>
              <a:t>of </a:t>
            </a:r>
            <a:r>
              <a:rPr lang="en-SG" sz="2600" dirty="0"/>
              <a:t>their stability and ability to exist as single atoms.</a:t>
            </a:r>
          </a:p>
          <a:p>
            <a:pPr marL="520700" indent="-520700" algn="l"/>
            <a:r>
              <a:rPr lang="en-SG" sz="2600" dirty="0" smtClean="0"/>
              <a:t>In general, an atom found in Group I to VII (first twenty elements only) will try to attain stability by combining with other atoms so that it can have 2 valence electrons (i.e. H, Li, Be) or 8 valence electrons (e.g. Al, </a:t>
            </a:r>
            <a:r>
              <a:rPr lang="en-SG" sz="2600" dirty="0" err="1" smtClean="0"/>
              <a:t>Cl</a:t>
            </a:r>
            <a:r>
              <a:rPr lang="en-SG" sz="2600" dirty="0" smtClean="0"/>
              <a:t>, O, C) after the combination.</a:t>
            </a:r>
            <a:endParaRPr lang="en-SG" sz="26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Stability of an </a:t>
            </a: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atom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95300" y="1676400"/>
            <a:ext cx="8191500" cy="4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/>
            <a:r>
              <a:rPr lang="en-SG" sz="2800" dirty="0" smtClean="0"/>
              <a:t>Na </a:t>
            </a:r>
            <a:r>
              <a:rPr lang="en-SG" sz="2800" dirty="0"/>
              <a:t>and </a:t>
            </a:r>
            <a:r>
              <a:rPr lang="en-SG" sz="2800" dirty="0" err="1"/>
              <a:t>Cl</a:t>
            </a:r>
            <a:r>
              <a:rPr lang="en-SG" sz="2800" dirty="0"/>
              <a:t> atoms have one and seven valence electrons respectively. </a:t>
            </a:r>
          </a:p>
          <a:p>
            <a:pPr marL="520700" indent="-520700" algn="l"/>
            <a:r>
              <a:rPr lang="en-SG" sz="2800" dirty="0"/>
              <a:t>To achieve stability, it is easier for Na atom to combine with </a:t>
            </a:r>
            <a:r>
              <a:rPr lang="en-SG" sz="2800" dirty="0" err="1"/>
              <a:t>Cl</a:t>
            </a:r>
            <a:r>
              <a:rPr lang="en-SG" sz="2800" dirty="0"/>
              <a:t> atom by </a:t>
            </a:r>
            <a:r>
              <a:rPr lang="en-SG" sz="2800" b="1" dirty="0"/>
              <a:t>transferring</a:t>
            </a:r>
            <a:r>
              <a:rPr lang="en-SG" sz="2800" dirty="0"/>
              <a:t> its only valence electron to </a:t>
            </a:r>
            <a:r>
              <a:rPr lang="en-SG" sz="2800" dirty="0" err="1"/>
              <a:t>Cl</a:t>
            </a:r>
            <a:r>
              <a:rPr lang="en-SG" sz="2800" dirty="0"/>
              <a:t> atom.</a:t>
            </a:r>
          </a:p>
          <a:p>
            <a:pPr marL="520700" indent="-520700" algn="l"/>
            <a:r>
              <a:rPr lang="en-US" sz="2800" dirty="0" smtClean="0"/>
              <a:t>As a result, the </a:t>
            </a:r>
            <a:r>
              <a:rPr lang="en-US" sz="2800" dirty="0" err="1" smtClean="0"/>
              <a:t>Cl</a:t>
            </a:r>
            <a:r>
              <a:rPr lang="en-US" sz="2800" dirty="0" smtClean="0"/>
              <a:t> atom’s valence shell contains 8 electrons, while in the Na atoms, 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shell containing 8 electrons becomes the valence shell.</a:t>
            </a:r>
          </a:p>
          <a:p>
            <a:pPr marL="520700" indent="-520700" algn="l"/>
            <a:r>
              <a:rPr lang="en-US" sz="2800" dirty="0" smtClean="0"/>
              <a:t>The valence shell of </a:t>
            </a:r>
            <a:r>
              <a:rPr lang="en-US" sz="2800" dirty="0" err="1" smtClean="0"/>
              <a:t>Cl</a:t>
            </a:r>
            <a:r>
              <a:rPr lang="en-US" sz="2800" dirty="0" smtClean="0"/>
              <a:t> does not change.</a:t>
            </a:r>
            <a:endParaRPr lang="en-SG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>
                <a:solidFill>
                  <a:schemeClr val="tx2"/>
                </a:solidFill>
              </a:rPr>
              <a:t>Ways in which atoms can combine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RP">
  <a:themeElements>
    <a:clrScheme name="2_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11118</TotalTime>
  <Words>1128</Words>
  <Application>Microsoft Office PowerPoint</Application>
  <PresentationFormat>On-screen Show (4:3)</PresentationFormat>
  <Paragraphs>113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2_RP</vt:lpstr>
      <vt:lpstr>A101 Science  Problem 04: AM I Stable?   6th Presentation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P04 AM I Stable?</dc:title>
  <dc:creator>Republic Polytechnic</dc:creator>
  <cp:lastModifiedBy>renny_low</cp:lastModifiedBy>
  <cp:revision>677</cp:revision>
  <dcterms:created xsi:type="dcterms:W3CDTF">2003-06-11T02:52:40Z</dcterms:created>
  <dcterms:modified xsi:type="dcterms:W3CDTF">2010-04-26T06:42:11Z</dcterms:modified>
</cp:coreProperties>
</file>